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omments/comment1.xml" ContentType="application/vnd.openxmlformats-officedocument.presentationml.comments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5" r:id="rId1"/>
  </p:sldMasterIdLst>
  <p:notesMasterIdLst>
    <p:notesMasterId r:id="rId33"/>
  </p:notesMasterIdLst>
  <p:sldIdLst>
    <p:sldId id="257" r:id="rId2"/>
    <p:sldId id="392" r:id="rId3"/>
    <p:sldId id="358" r:id="rId4"/>
    <p:sldId id="286" r:id="rId5"/>
    <p:sldId id="288" r:id="rId6"/>
    <p:sldId id="395" r:id="rId7"/>
    <p:sldId id="387" r:id="rId8"/>
    <p:sldId id="388" r:id="rId9"/>
    <p:sldId id="393" r:id="rId10"/>
    <p:sldId id="394" r:id="rId11"/>
    <p:sldId id="390" r:id="rId12"/>
    <p:sldId id="384" r:id="rId13"/>
    <p:sldId id="328" r:id="rId14"/>
    <p:sldId id="330" r:id="rId15"/>
    <p:sldId id="363" r:id="rId16"/>
    <p:sldId id="397" r:id="rId17"/>
    <p:sldId id="380" r:id="rId18"/>
    <p:sldId id="383" r:id="rId19"/>
    <p:sldId id="381" r:id="rId20"/>
    <p:sldId id="404" r:id="rId21"/>
    <p:sldId id="403" r:id="rId22"/>
    <p:sldId id="401" r:id="rId23"/>
    <p:sldId id="409" r:id="rId24"/>
    <p:sldId id="382" r:id="rId25"/>
    <p:sldId id="402" r:id="rId26"/>
    <p:sldId id="359" r:id="rId27"/>
    <p:sldId id="371" r:id="rId28"/>
    <p:sldId id="406" r:id="rId29"/>
    <p:sldId id="410" r:id="rId30"/>
    <p:sldId id="408" r:id="rId31"/>
    <p:sldId id="333" r:id="rId32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F4E9E9"/>
    <a:srgbClr val="9E5654"/>
    <a:srgbClr val="000000"/>
    <a:srgbClr val="9AB5E4"/>
    <a:srgbClr val="F5EBE1"/>
    <a:srgbClr val="70D29C"/>
    <a:srgbClr val="F6862A"/>
    <a:srgbClr val="70BDD2"/>
    <a:srgbClr val="A794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3924" autoAdjust="0"/>
  </p:normalViewPr>
  <p:slideViewPr>
    <p:cSldViewPr>
      <p:cViewPr varScale="1">
        <p:scale>
          <a:sx n="101" d="100"/>
          <a:sy n="101" d="100"/>
        </p:scale>
        <p:origin x="126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30"/>
      <c:hPercent val="46"/>
      <c:rotY val="40"/>
      <c:depthPercent val="100"/>
      <c:rAngAx val="1"/>
    </c:view3D>
    <c:floor>
      <c:thickness val="0"/>
      <c:spPr>
        <a:gradFill>
          <a:gsLst>
            <a:gs pos="0">
              <a:schemeClr val="bg1">
                <a:lumMod val="2000"/>
                <a:lumOff val="98000"/>
                <a:alpha val="26000"/>
              </a:schemeClr>
            </a:gs>
            <a:gs pos="50000">
              <a:schemeClr val="bg1">
                <a:lumMod val="98000"/>
                <a:lumOff val="2000"/>
                <a:alpha val="63000"/>
              </a:schemeClr>
            </a:gs>
            <a:gs pos="100000">
              <a:schemeClr val="bg1">
                <a:alpha val="65000"/>
                <a:lumMod val="50000"/>
              </a:schemeClr>
            </a:gs>
          </a:gsLst>
          <a:lin ang="5400000" scaled="0"/>
        </a:gradFill>
        <a:ln>
          <a:noFill/>
        </a:ln>
      </c:spPr>
    </c:floor>
    <c:sideWall>
      <c:thickness val="0"/>
      <c:spPr>
        <a:gradFill>
          <a:gsLst>
            <a:gs pos="0">
              <a:schemeClr val="bg1">
                <a:lumMod val="37000"/>
                <a:lumOff val="63000"/>
                <a:alpha val="18000"/>
              </a:schemeClr>
            </a:gs>
            <a:gs pos="50000">
              <a:schemeClr val="bg1">
                <a:lumMod val="98000"/>
                <a:lumOff val="2000"/>
                <a:alpha val="63000"/>
              </a:schemeClr>
            </a:gs>
            <a:gs pos="100000">
              <a:schemeClr val="bg1">
                <a:alpha val="65000"/>
                <a:lumMod val="92000"/>
                <a:lumOff val="8000"/>
              </a:schemeClr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FEF882">
                <a:alpha val="53000"/>
                <a:lumMod val="3000"/>
                <a:lumOff val="97000"/>
              </a:srgbClr>
            </a:gs>
            <a:gs pos="30000">
              <a:srgbClr val="FCE960">
                <a:alpha val="61000"/>
                <a:lumMod val="7000"/>
                <a:lumOff val="93000"/>
              </a:srgbClr>
            </a:gs>
            <a:gs pos="70000">
              <a:srgbClr val="FBDD29">
                <a:lumMod val="45000"/>
                <a:lumOff val="55000"/>
                <a:alpha val="69000"/>
              </a:srgbClr>
            </a:gs>
            <a:gs pos="100000">
              <a:srgbClr val="FBDA15">
                <a:lumMod val="48000"/>
                <a:lumOff val="52000"/>
                <a:alpha val="84000"/>
              </a:srgbClr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0.18472663940227352"/>
          <c:y val="8.0480151050942944E-2"/>
          <c:w val="0.75981667629781879"/>
          <c:h val="0.6590744118250984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Лист1!$D$4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gradFill>
              <a:gsLst>
                <a:gs pos="0">
                  <a:srgbClr val="74FE54"/>
                </a:gs>
                <a:gs pos="30000">
                  <a:srgbClr val="0CFC12"/>
                </a:gs>
                <a:gs pos="69000">
                  <a:srgbClr val="04DE09"/>
                </a:gs>
                <a:gs pos="100000">
                  <a:srgbClr val="037506"/>
                </a:gs>
              </a:gsLst>
              <a:lin ang="5400000" scaled="0"/>
            </a:gradFill>
            <a:ln w="33115">
              <a:solidFill>
                <a:srgbClr val="037506"/>
              </a:solidFill>
            </a:ln>
            <a:scene3d>
              <a:camera prst="orthographicFront"/>
              <a:lightRig rig="threePt" dir="t">
                <a:rot lat="0" lon="0" rev="1200000"/>
              </a:lightRig>
            </a:scene3d>
            <a:sp3d prstMaterial="plastic">
              <a:bevelT w="31750" h="69850"/>
              <a:bevelB w="31750" h="69850"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-2.3797640497288247E-3"/>
                  <c:y val="0.1291281182444786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197618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8D22-4F80-821B-5D58A423C40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4684530080097871E-3"/>
                  <c:y val="0.11768103061191451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204534,9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7A32-4F5F-A2FC-FDAFD6B62F8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5848828655121452E-3"/>
                  <c:y val="-2.06020007968544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6916,9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7A32-4F5F-A2FC-FDAFD6B62F84}"/>
                </c:ext>
                <c:ext xmlns:c15="http://schemas.microsoft.com/office/drawing/2012/chart" uri="{CE6537A1-D6FC-4f65-9D91-7224C49458BB}">
                  <c15:layout>
                    <c:manualLayout>
                      <c:w val="8.5378261041473807E-2"/>
                      <c:h val="9.6472013647696128E-2"/>
                    </c:manualLayout>
                  </c15:layout>
                </c:ext>
              </c:extLst>
            </c:dLbl>
            <c:spPr>
              <a:solidFill>
                <a:srgbClr val="C1FEB0">
                  <a:alpha val="74000"/>
                </a:srgbClr>
              </a:solidFill>
              <a:effectLst/>
            </c:spPr>
            <c:txPr>
              <a:bodyPr/>
              <a:lstStyle/>
              <a:p>
                <a:pPr>
                  <a:defRPr sz="1517" b="1" i="0" baseline="0">
                    <a:solidFill>
                      <a:srgbClr val="00330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Лист1!$C$5:$C$7</c:f>
              <c:strCache>
                <c:ptCount val="3"/>
                <c:pt idx="0">
                  <c:v>2024год (план)</c:v>
                </c:pt>
                <c:pt idx="1">
                  <c:v>2024 год (исполнено)</c:v>
                </c:pt>
                <c:pt idx="2">
                  <c:v>Отклонения</c:v>
                </c:pt>
              </c:strCache>
            </c:strRef>
          </c:cat>
          <c:val>
            <c:numRef>
              <c:f>Лист1!$D$5:$D$7</c:f>
              <c:numCache>
                <c:formatCode>0.0</c:formatCode>
                <c:ptCount val="3"/>
                <c:pt idx="0">
                  <c:v>197618</c:v>
                </c:pt>
                <c:pt idx="1">
                  <c:v>204534.9</c:v>
                </c:pt>
                <c:pt idx="2">
                  <c:v>6916.8999999999942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FB8-4C99-86CC-F47BA5CA2F39}"/>
            </c:ext>
          </c:extLst>
        </c:ser>
        <c:ser>
          <c:idx val="1"/>
          <c:order val="1"/>
          <c:tx>
            <c:strRef>
              <c:f>Лист1!$E$4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gradFill>
              <a:gsLst>
                <a:gs pos="0">
                  <a:srgbClr val="7F6AFE"/>
                </a:gs>
                <a:gs pos="30000">
                  <a:srgbClr val="4729FB"/>
                </a:gs>
                <a:gs pos="69000">
                  <a:srgbClr val="3003EF"/>
                </a:gs>
                <a:gs pos="100000">
                  <a:srgbClr val="0303A1"/>
                </a:gs>
              </a:gsLst>
              <a:lin ang="5400000" scaled="0"/>
            </a:gradFill>
            <a:ln w="33115">
              <a:solidFill>
                <a:srgbClr val="3003EF"/>
              </a:solidFill>
            </a:ln>
            <a:scene3d>
              <a:camera prst="orthographicFront"/>
              <a:lightRig rig="threePt" dir="t">
                <a:rot lat="0" lon="0" rev="1200000"/>
              </a:lightRig>
            </a:scene3d>
            <a:sp3d prstMaterial="plastic">
              <a:bevelT w="31750" h="69850"/>
              <a:bevelB w="31750" h="69850"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9.9875302893688176E-4"/>
                  <c:y val="9.340943493174470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2132104,1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7A32-4F5F-A2FC-FDAFD6B62F8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0839061038216406E-3"/>
                  <c:y val="0.10474393427940036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2054149,9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7A32-4F5F-A2FC-FDAFD6B62F8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9722013929561736E-3"/>
                  <c:y val="2.325647209444567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-77954,2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8D22-4F80-821B-5D58A423C40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4">
                  <a:lumMod val="20000"/>
                  <a:lumOff val="80000"/>
                  <a:alpha val="87000"/>
                </a:schemeClr>
              </a:solidFill>
              <a:effectLst/>
            </c:spPr>
            <c:txPr>
              <a:bodyPr/>
              <a:lstStyle/>
              <a:p>
                <a:pPr>
                  <a:defRPr sz="1517" b="1" i="0" baseline="0">
                    <a:solidFill>
                      <a:srgbClr val="080922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Лист1!$C$5:$C$7</c:f>
              <c:strCache>
                <c:ptCount val="3"/>
                <c:pt idx="0">
                  <c:v>2024год (план)</c:v>
                </c:pt>
                <c:pt idx="1">
                  <c:v>2024 год (исполнено)</c:v>
                </c:pt>
                <c:pt idx="2">
                  <c:v>Отклонения</c:v>
                </c:pt>
              </c:strCache>
            </c:strRef>
          </c:cat>
          <c:val>
            <c:numRef>
              <c:f>Лист1!$E$5:$E$7</c:f>
              <c:numCache>
                <c:formatCode>0.0</c:formatCode>
                <c:ptCount val="3"/>
                <c:pt idx="0">
                  <c:v>2132104.1</c:v>
                </c:pt>
                <c:pt idx="1">
                  <c:v>2054149.9</c:v>
                </c:pt>
                <c:pt idx="2">
                  <c:v>-77954.200000000186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7FB8-4C99-86CC-F47BA5CA2F39}"/>
            </c:ext>
          </c:extLst>
        </c:ser>
        <c:ser>
          <c:idx val="2"/>
          <c:order val="2"/>
          <c:tx>
            <c:strRef>
              <c:f>Лист1!$F$4</c:f>
              <c:strCache>
                <c:ptCount val="1"/>
                <c:pt idx="0">
                  <c:v>Всего доходы</c:v>
                </c:pt>
              </c:strCache>
            </c:strRef>
          </c:tx>
          <c:spPr>
            <a:gradFill>
              <a:gsLst>
                <a:gs pos="0">
                  <a:srgbClr val="FCCE5A"/>
                </a:gs>
                <a:gs pos="30000">
                  <a:srgbClr val="FD9803"/>
                </a:gs>
                <a:gs pos="70000">
                  <a:srgbClr val="EE6600"/>
                </a:gs>
                <a:gs pos="100000">
                  <a:srgbClr val="D04202"/>
                </a:gs>
              </a:gsLst>
              <a:lin ang="5400000" scaled="0"/>
            </a:gradFill>
            <a:ln w="33115">
              <a:solidFill>
                <a:srgbClr val="D95E01"/>
              </a:solidFill>
            </a:ln>
            <a:effectLst/>
            <a:scene3d>
              <a:camera prst="orthographicFront"/>
              <a:lightRig rig="threePt" dir="t">
                <a:rot lat="0" lon="0" rev="1200000"/>
              </a:lightRig>
            </a:scene3d>
            <a:sp3d prstMaterial="plastic">
              <a:bevelT w="31750" h="69850"/>
              <a:bevelB w="31750" h="69850"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1.2561338896149585E-2"/>
                  <c:y val="6.842807407526665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2329722,1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7A32-4F5F-A2FC-FDAFD6B62F8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7234660247543626E-3"/>
                  <c:y val="0.10116846505297949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2258684,8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7A32-4F5F-A2FC-FDAFD6B62F8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3904229559282949E-2"/>
                  <c:y val="2.1690203216361739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smtClean="0"/>
                      <a:t>-71037,3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7A32-4F5F-A2FC-FDAFD6B62F8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6">
                  <a:lumMod val="20000"/>
                  <a:lumOff val="80000"/>
                  <a:alpha val="67000"/>
                </a:schemeClr>
              </a:solidFill>
              <a:effectLst/>
            </c:spPr>
            <c:txPr>
              <a:bodyPr/>
              <a:lstStyle/>
              <a:p>
                <a:pPr>
                  <a:defRPr sz="1517" b="1" i="0" baseline="0">
                    <a:solidFill>
                      <a:srgbClr val="42210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Лист1!$C$5:$C$7</c:f>
              <c:strCache>
                <c:ptCount val="3"/>
                <c:pt idx="0">
                  <c:v>2024год (план)</c:v>
                </c:pt>
                <c:pt idx="1">
                  <c:v>2024 год (исполнено)</c:v>
                </c:pt>
                <c:pt idx="2">
                  <c:v>Отклонения</c:v>
                </c:pt>
              </c:strCache>
            </c:strRef>
          </c:cat>
          <c:val>
            <c:numRef>
              <c:f>Лист1!$F$5:$F$7</c:f>
              <c:numCache>
                <c:formatCode>0.0</c:formatCode>
                <c:ptCount val="3"/>
                <c:pt idx="0">
                  <c:v>2329722.1</c:v>
                </c:pt>
                <c:pt idx="1">
                  <c:v>2258684.7999999998</c:v>
                </c:pt>
                <c:pt idx="2">
                  <c:v>-71037.300000000279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7FB8-4C99-86CC-F47BA5CA2F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216"/>
        <c:shape val="box"/>
        <c:axId val="293102000"/>
        <c:axId val="293102392"/>
        <c:axId val="0"/>
      </c:bar3DChart>
      <c:catAx>
        <c:axId val="293102000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/>
                  <a:t>План </a:t>
                </a:r>
                <a:r>
                  <a:rPr lang="ru-RU" dirty="0" smtClean="0"/>
                  <a:t>2024                    </a:t>
                </a:r>
                <a:r>
                  <a:rPr lang="ru-RU" dirty="0"/>
                  <a:t>Факт </a:t>
                </a:r>
                <a:r>
                  <a:rPr lang="ru-RU" dirty="0" smtClean="0"/>
                  <a:t>2024           </a:t>
                </a:r>
                <a:r>
                  <a:rPr lang="ru-RU" dirty="0"/>
                  <a:t>Отклонение </a:t>
                </a:r>
                <a:r>
                  <a:rPr lang="ru-RU" dirty="0" smtClean="0"/>
                  <a:t>2024</a:t>
                </a:r>
                <a:r>
                  <a:rPr lang="ru-RU" baseline="0" dirty="0" smtClean="0"/>
                  <a:t>              </a:t>
                </a:r>
                <a:endParaRPr lang="ru-RU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low"/>
        <c:crossAx val="2931023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93102392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293102000"/>
        <c:crosses val="autoZero"/>
        <c:crossBetween val="between"/>
        <c:majorUnit val="50000"/>
      </c:valAx>
      <c:spPr>
        <a:noFill/>
        <a:ln w="25006">
          <a:noFill/>
        </a:ln>
      </c:spPr>
    </c:plotArea>
    <c:legend>
      <c:legendPos val="r"/>
      <c:layout>
        <c:manualLayout>
          <c:xMode val="edge"/>
          <c:yMode val="edge"/>
          <c:x val="3.535215386751657E-2"/>
          <c:y val="0.8723670815824649"/>
          <c:w val="0.89764585465711366"/>
          <c:h val="0.1276329184175351"/>
        </c:manualLayout>
      </c:layout>
      <c:overlay val="0"/>
      <c:spPr>
        <a:gradFill>
          <a:gsLst>
            <a:gs pos="0">
              <a:srgbClr val="FEF882">
                <a:lumMod val="3000"/>
                <a:lumOff val="97000"/>
                <a:alpha val="12000"/>
              </a:srgbClr>
            </a:gs>
            <a:gs pos="30000">
              <a:schemeClr val="tx2">
                <a:lumMod val="20000"/>
                <a:lumOff val="80000"/>
                <a:alpha val="20000"/>
              </a:schemeClr>
            </a:gs>
            <a:gs pos="31000">
              <a:schemeClr val="tx2">
                <a:lumMod val="20000"/>
                <a:lumOff val="80000"/>
              </a:schemeClr>
            </a:gs>
            <a:gs pos="100000">
              <a:schemeClr val="tx2">
                <a:lumMod val="60000"/>
                <a:lumOff val="40000"/>
                <a:alpha val="62000"/>
              </a:schemeClr>
            </a:gs>
          </a:gsLst>
          <a:lin ang="5400000" scaled="0"/>
        </a:gradFill>
        <a:ln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c:spPr>
      <c:txPr>
        <a:bodyPr/>
        <a:lstStyle/>
        <a:p>
          <a:pPr>
            <a:defRPr sz="1575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06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700673201714678"/>
          <c:y val="0.13365619312141586"/>
          <c:w val="0.63789296928200168"/>
          <c:h val="0.845488539763871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1"/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Неналоговые доходы</c:v>
                </c:pt>
                <c:pt idx="4">
                  <c:v>Госпошлина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137607.79999999999</c:v>
                </c:pt>
                <c:pt idx="1">
                  <c:v>18743</c:v>
                </c:pt>
                <c:pt idx="2">
                  <c:v>16645.5</c:v>
                </c:pt>
                <c:pt idx="3">
                  <c:v>25053.7</c:v>
                </c:pt>
                <c:pt idx="4">
                  <c:v>6484.9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DB3-467C-A881-65A7F98C0E5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Неналоговые доходы</c:v>
                </c:pt>
                <c:pt idx="4">
                  <c:v>Госпошлина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A3A-455F-8A91-6FE3A531BF8B}"/>
            </c:ext>
          </c:extLst>
        </c:ser>
        <c:ser>
          <c:idx val="2"/>
          <c:order val="2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Неналоговые доходы</c:v>
                </c:pt>
                <c:pt idx="4">
                  <c:v>Госпошлина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A3A-455F-8A91-6FE3A531BF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392360495076363"/>
          <c:y val="0.13118164669323296"/>
          <c:w val="0.63789296928200168"/>
          <c:h val="0.845488539763871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76200"/>
          </c:spPr>
          <c:explosion val="11"/>
          <c:cat>
            <c:strRef>
              <c:f>Лист1!$A$2:$A$6</c:f>
              <c:strCache>
                <c:ptCount val="5"/>
                <c:pt idx="0">
                  <c:v>Субсидии</c:v>
                </c:pt>
                <c:pt idx="1">
                  <c:v>Субвенции</c:v>
                </c:pt>
                <c:pt idx="2">
                  <c:v>ИМТ из области</c:v>
                </c:pt>
                <c:pt idx="3">
                  <c:v>ИМТ из поселений</c:v>
                </c:pt>
                <c:pt idx="4">
                  <c:v>Прочие поступления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1580951</c:v>
                </c:pt>
                <c:pt idx="1">
                  <c:v>216753.5</c:v>
                </c:pt>
                <c:pt idx="2">
                  <c:v>53826.8</c:v>
                </c:pt>
                <c:pt idx="3">
                  <c:v>69529.600000000006</c:v>
                </c:pt>
                <c:pt idx="4">
                  <c:v>133887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DB3-467C-A881-65A7F98C0E5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Субсидии</c:v>
                </c:pt>
                <c:pt idx="1">
                  <c:v>Субвенции</c:v>
                </c:pt>
                <c:pt idx="2">
                  <c:v>ИМТ из области</c:v>
                </c:pt>
                <c:pt idx="3">
                  <c:v>ИМТ из поселений</c:v>
                </c:pt>
                <c:pt idx="4">
                  <c:v>Прочие поступления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A3A-455F-8A91-6FE3A531BF8B}"/>
            </c:ext>
          </c:extLst>
        </c:ser>
        <c:ser>
          <c:idx val="2"/>
          <c:order val="2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Субсидии</c:v>
                </c:pt>
                <c:pt idx="1">
                  <c:v>Субвенции</c:v>
                </c:pt>
                <c:pt idx="2">
                  <c:v>ИМТ из области</c:v>
                </c:pt>
                <c:pt idx="3">
                  <c:v>ИМТ из поселений</c:v>
                </c:pt>
                <c:pt idx="4">
                  <c:v>Прочие поступления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A3A-455F-8A91-6FE3A531BF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c:style val="2"/>
  <c:chart>
    <c:autoTitleDeleted val="1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4925690021231421E-3"/>
          <c:y val="5.4962432611049959E-2"/>
          <c:w val="0.97615262321144669"/>
          <c:h val="0.9011764705882352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effectLst/>
          </c:spPr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A159-4BB2-A48F-662F268027D2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A159-4BB2-A48F-662F268027D2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A159-4BB2-A48F-662F268027D2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A159-4BB2-A48F-662F268027D2}"/>
              </c:ext>
            </c:extLst>
          </c:dPt>
          <c:dPt>
            <c:idx val="4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A159-4BB2-A48F-662F268027D2}"/>
              </c:ext>
            </c:extLst>
          </c:dPt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A159-4BB2-A48F-662F268027D2}"/>
              </c:ext>
            </c:extLst>
          </c:dPt>
          <c:dPt>
            <c:idx val="6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A159-4BB2-A48F-662F268027D2}"/>
              </c:ext>
            </c:extLst>
          </c:dPt>
          <c:dPt>
            <c:idx val="7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A159-4BB2-A48F-662F268027D2}"/>
              </c:ext>
            </c:extLst>
          </c:dPt>
          <c:dPt>
            <c:idx val="8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A159-4BB2-A48F-662F268027D2}"/>
              </c:ext>
            </c:extLst>
          </c:dPt>
          <c:cat>
            <c:strRef>
              <c:f>Лист1!$A$2:$A$11</c:f>
              <c:strCache>
                <c:ptCount val="9"/>
                <c:pt idx="0">
                  <c:v>Общегосударственные расходы</c:v>
                </c:pt>
                <c:pt idx="1">
                  <c:v>Национальная оборона, национальная безопасность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</c:v>
                </c:pt>
                <c:pt idx="6">
                  <c:v>Социальная политика</c:v>
                </c:pt>
                <c:pt idx="7">
                  <c:v>Физическая культура и спорт охрана окр среды муниц долг вУ</c:v>
                </c:pt>
                <c:pt idx="8">
                  <c:v>Дотации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134931.9</c:v>
                </c:pt>
                <c:pt idx="1">
                  <c:v>5889.3</c:v>
                </c:pt>
                <c:pt idx="2">
                  <c:v>95973.4</c:v>
                </c:pt>
                <c:pt idx="3">
                  <c:v>1584746</c:v>
                </c:pt>
                <c:pt idx="4">
                  <c:v>384977.1</c:v>
                </c:pt>
                <c:pt idx="5">
                  <c:v>54497.5</c:v>
                </c:pt>
                <c:pt idx="6">
                  <c:v>10192.5</c:v>
                </c:pt>
                <c:pt idx="7">
                  <c:v>7272.2</c:v>
                </c:pt>
                <c:pt idx="8">
                  <c:v>4401.8999999999996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A159-4BB2-A48F-662F268027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94">
          <a:noFill/>
        </a:ln>
      </c:spPr>
    </c:plotArea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Прочие</a:t>
            </a:r>
            <a:r>
              <a:rPr lang="ru-RU" sz="1500" baseline="0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defRPr/>
            </a:pPr>
            <a:r>
              <a:rPr lang="ru-RU" sz="1500" baseline="0" dirty="0">
                <a:latin typeface="Arial" pitchFamily="34" charset="0"/>
                <a:cs typeface="Arial" pitchFamily="34" charset="0"/>
              </a:rPr>
              <a:t>расходы</a:t>
            </a:r>
          </a:p>
          <a:p>
            <a:pPr>
              <a:defRPr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60394,3 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(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ЦФО, </a:t>
            </a:r>
          </a:p>
          <a:p>
            <a:pPr>
              <a:defRPr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Стадион, иные</a:t>
            </a:r>
            <a:r>
              <a:rPr lang="ru-RU" sz="1300" baseline="0" dirty="0">
                <a:latin typeface="Arial" pitchFamily="34" charset="0"/>
                <a:cs typeface="Arial" pitchFamily="34" charset="0"/>
              </a:rPr>
              <a:t> выплаты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defRPr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ООО «Теплый остров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», </a:t>
            </a:r>
            <a:r>
              <a:rPr lang="ru-RU" sz="1300" dirty="0" err="1" smtClean="0">
                <a:latin typeface="Arial" pitchFamily="34" charset="0"/>
                <a:cs typeface="Arial" pitchFamily="34" charset="0"/>
              </a:rPr>
              <a:t>единовр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1300" baseline="0" dirty="0" smtClean="0">
                <a:latin typeface="Arial" pitchFamily="34" charset="0"/>
                <a:cs typeface="Arial" pitchFamily="34" charset="0"/>
              </a:rPr>
              <a:t> выплаты, </a:t>
            </a:r>
            <a:r>
              <a:rPr lang="ru-RU" sz="1300" baseline="0" dirty="0" err="1" smtClean="0">
                <a:latin typeface="Arial" pitchFamily="34" charset="0"/>
                <a:cs typeface="Arial" pitchFamily="34" charset="0"/>
              </a:rPr>
              <a:t>поощр.муниц.команд</a:t>
            </a:r>
            <a:r>
              <a:rPr lang="ru-RU" sz="1300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300" baseline="0" dirty="0" err="1" smtClean="0">
                <a:latin typeface="Arial" pitchFamily="34" charset="0"/>
                <a:cs typeface="Arial" pitchFamily="34" charset="0"/>
              </a:rPr>
              <a:t>судеб.решения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)</a:t>
            </a:r>
            <a:endParaRPr lang="ru-RU" sz="1500" dirty="0"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23144191584512783"/>
          <c:y val="0.25742853060385235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7.8158430016229963E-2"/>
          <c:y val="0.19735323057120921"/>
          <c:w val="0.89635173058933582"/>
          <c:h val="0.7353798925556421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dPt>
            <c:idx val="0"/>
            <c:bubble3D val="0"/>
            <c:explosion val="4"/>
            <c:spPr>
              <a:solidFill>
                <a:srgbClr val="70D29C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4FB-4164-8029-8F274C07FE19}"/>
              </c:ext>
            </c:extLst>
          </c:dPt>
          <c:dPt>
            <c:idx val="1"/>
            <c:bubble3D val="0"/>
            <c:spPr>
              <a:solidFill>
                <a:srgbClr val="F6862A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4FB-4164-8029-8F274C07FE19}"/>
              </c:ext>
            </c:extLst>
          </c:dPt>
          <c:dPt>
            <c:idx val="2"/>
            <c:bubble3D val="0"/>
            <c:spPr>
              <a:solidFill>
                <a:srgbClr val="A794BE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4FB-4164-8029-8F274C07FE19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94FB-4164-8029-8F274C07FE19}"/>
              </c:ext>
            </c:extLst>
          </c:dPt>
          <c:cat>
            <c:strRef>
              <c:f>Лист1!$A$2:$A$4</c:f>
              <c:strCache>
                <c:ptCount val="3"/>
                <c:pt idx="0">
                  <c:v>Прочие непрограммные направления деятельности</c:v>
                </c:pt>
                <c:pt idx="1">
                  <c:v>аппарат</c:v>
                </c:pt>
                <c:pt idx="2">
                  <c:v>рез.фонд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60394.3</c:v>
                </c:pt>
                <c:pt idx="1">
                  <c:v>5111.5</c:v>
                </c:pt>
                <c:pt idx="2">
                  <c:v>4462.3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94FB-4164-8029-8F274C07FE1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Прочие непрограммные направления деятельности</c:v>
                </c:pt>
                <c:pt idx="1">
                  <c:v>аппарат</c:v>
                </c:pt>
                <c:pt idx="2">
                  <c:v>рез.фонд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6379-407A-9F7E-1E169EDD08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01"/>
      </c:pieChart>
      <c:spPr>
        <a:noFill/>
        <a:ln w="25392">
          <a:noFill/>
        </a:ln>
      </c:spPr>
    </c:plotArea>
    <c:plotVisOnly val="1"/>
    <c:dispBlanksAs val="zero"/>
    <c:showDLblsOverMax val="1"/>
  </c:chart>
  <c:txPr>
    <a:bodyPr/>
    <a:lstStyle/>
    <a:p>
      <a:pPr>
        <a:defRPr sz="1795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 sz="1800">
                <a:solidFill>
                  <a:schemeClr val="accent4">
                    <a:lumMod val="50000"/>
                  </a:schemeClr>
                </a:solidFill>
              </a:defRPr>
            </a:pPr>
            <a:r>
              <a:rPr lang="ru-RU" sz="18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1. Расходы на реализацию муниципальных программ </a:t>
            </a:r>
          </a:p>
          <a:p>
            <a:pPr>
              <a:defRPr sz="1800">
                <a:solidFill>
                  <a:schemeClr val="accent4">
                    <a:lumMod val="50000"/>
                  </a:schemeClr>
                </a:solidFill>
              </a:defRPr>
            </a:pPr>
            <a:r>
              <a:rPr lang="ru-RU" sz="1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2213452,9</a:t>
            </a:r>
            <a:endParaRPr lang="ru-RU" sz="18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9.0734216032326592E-2"/>
          <c:y val="0.2634495980971128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2.5394938840192149E-3"/>
          <c:y val="1.4521052352685297E-2"/>
          <c:w val="0.99736189324610569"/>
          <c:h val="0.9608998981692243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explosion val="7"/>
          <c:dPt>
            <c:idx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C56-4F98-92F8-F5146097C15D}"/>
              </c:ext>
            </c:extLst>
          </c:dPt>
          <c:dPt>
            <c:idx val="1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C56-4F98-92F8-F5146097C15D}"/>
              </c:ext>
            </c:extLst>
          </c:dPt>
          <c:cat>
            <c:strRef>
              <c:f>Лист1!$A$2:$A$3</c:f>
              <c:strCache>
                <c:ptCount val="1"/>
                <c:pt idx="0">
                  <c:v>1. расходы на реализацию государственных программ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2213452.9</c:v>
                </c:pt>
                <c:pt idx="1">
                  <c:v>69968.100000000006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C56-4F98-92F8-F5146097C1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8"/>
      </c:pieChart>
      <c:spPr>
        <a:noFill/>
        <a:ln w="25387">
          <a:noFill/>
        </a:ln>
      </c:spPr>
    </c:plotArea>
    <c:plotVisOnly val="1"/>
    <c:dispBlanksAs val="zero"/>
    <c:showDLblsOverMax val="1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2129" b="1" i="0" u="none" strike="noStrike" kern="1200" spc="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Структура расходов бюджета района по муниципальным программам </a:t>
            </a:r>
          </a:p>
          <a:p>
            <a:pPr algn="ctr">
              <a:defRPr sz="2129" spc="0">
                <a:solidFill>
                  <a:srgbClr val="0070C0"/>
                </a:solidFill>
              </a:defRPr>
            </a:pPr>
            <a:r>
              <a:rPr lang="ru-RU" dirty="0"/>
              <a:t>за </a:t>
            </a:r>
            <a:r>
              <a:rPr lang="ru-RU" dirty="0" smtClean="0"/>
              <a:t>2024 </a:t>
            </a:r>
            <a:r>
              <a:rPr lang="ru-RU" dirty="0"/>
              <a:t>году </a:t>
            </a:r>
            <a:r>
              <a:rPr lang="ru-RU" dirty="0" smtClean="0"/>
              <a:t>(2213452,9 </a:t>
            </a:r>
            <a:r>
              <a:rPr lang="ru-RU" dirty="0" err="1"/>
              <a:t>тыс.руб</a:t>
            </a:r>
            <a:r>
              <a:rPr lang="ru-RU" dirty="0"/>
              <a:t>)</a:t>
            </a:r>
          </a:p>
        </c:rich>
      </c:tx>
      <c:layout>
        <c:manualLayout>
          <c:xMode val="edge"/>
          <c:yMode val="edge"/>
          <c:x val="0.18621650443300883"/>
          <c:y val="2.268572073900662E-3"/>
        </c:manualLayout>
      </c:layout>
      <c:overlay val="1"/>
      <c:spPr>
        <a:noFill/>
        <a:ln w="25387"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2129" b="1" i="0" u="none" strike="noStrike" kern="1200" spc="0" baseline="0">
              <a:solidFill>
                <a:srgbClr val="0070C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4.7225501770956316E-2"/>
          <c:y val="0.18235142244462132"/>
          <c:w val="0.93506493506493504"/>
          <c:h val="0.43483605289687333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по муниципальным программам бюджета района в 2016 году</c:v>
                </c:pt>
              </c:strCache>
            </c:strRef>
          </c:tx>
          <c:invertIfNegative val="1"/>
          <c:dPt>
            <c:idx val="0"/>
            <c:invertIfNegative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935-48B9-AD05-DC7E231789B0}"/>
              </c:ext>
            </c:extLst>
          </c:dPt>
          <c:dPt>
            <c:idx val="1"/>
            <c:invertIfNegative val="1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935-48B9-AD05-DC7E231789B0}"/>
              </c:ext>
            </c:extLst>
          </c:dPt>
          <c:dPt>
            <c:idx val="2"/>
            <c:invertIfNegative val="1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935-48B9-AD05-DC7E231789B0}"/>
              </c:ext>
            </c:extLst>
          </c:dPt>
          <c:dPt>
            <c:idx val="3"/>
            <c:invertIfNegative val="1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935-48B9-AD05-DC7E231789B0}"/>
              </c:ext>
            </c:extLst>
          </c:dPt>
          <c:dPt>
            <c:idx val="4"/>
            <c:invertIfNegative val="1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2935-48B9-AD05-DC7E231789B0}"/>
              </c:ext>
            </c:extLst>
          </c:dPt>
          <c:dPt>
            <c:idx val="5"/>
            <c:invertIfNegative val="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2935-48B9-AD05-DC7E231789B0}"/>
              </c:ext>
            </c:extLst>
          </c:dPt>
          <c:dPt>
            <c:idx val="6"/>
            <c:invertIfNegative val="1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2935-48B9-AD05-DC7E231789B0}"/>
              </c:ext>
            </c:extLst>
          </c:dPt>
          <c:dLbls>
            <c:dLbl>
              <c:idx val="0"/>
              <c:layout>
                <c:manualLayout>
                  <c:x val="-3.1496062992125984E-3"/>
                  <c:y val="2.0507560507799494E-2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baseline="0" dirty="0" smtClean="0"/>
                      <a:t>17,6%</a:t>
                    </a:r>
                    <a:endParaRPr lang="ru-RU" sz="1400" b="1" baseline="0" dirty="0"/>
                  </a:p>
                  <a:p>
                    <a:r>
                      <a:rPr lang="ru-RU" sz="1400" b="1" baseline="0" dirty="0" smtClean="0"/>
                      <a:t>390968,0 </a:t>
                    </a:r>
                    <a:r>
                      <a:rPr lang="ru-RU" sz="1400" b="1" baseline="0" dirty="0" err="1" smtClean="0"/>
                      <a:t>т.р</a:t>
                    </a:r>
                    <a:endParaRPr lang="ru-RU" sz="1400" b="1" baseline="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2935-48B9-AD05-DC7E231789B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2,5%</a:t>
                    </a:r>
                    <a:endParaRPr lang="ru-RU" dirty="0"/>
                  </a:p>
                  <a:p>
                    <a:r>
                      <a:rPr lang="ru-RU" dirty="0" smtClean="0"/>
                      <a:t>55180,1 </a:t>
                    </a:r>
                    <a:r>
                      <a:rPr lang="ru-RU" dirty="0" err="1"/>
                      <a:t>т.р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2935-48B9-AD05-DC7E231789B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 rot="0" spcFirstLastPara="1" vertOverflow="clip" horzOverflow="clip" vert="horz" wrap="square" lIns="36000" tIns="36000" rIns="38100" bIns="36000" anchor="ctr" anchorCtr="1">
                    <a:no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1400" b="1" dirty="0"/>
                      <a:t>0,1%</a:t>
                    </a:r>
                  </a:p>
                  <a:p>
                    <a:pPr>
                      <a:defRPr sz="1400" b="1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</a:defRPr>
                    </a:pPr>
                    <a:r>
                      <a:rPr lang="ru-RU" sz="1400" b="1" dirty="0" smtClean="0"/>
                      <a:t>1588,3 </a:t>
                    </a:r>
                    <a:r>
                      <a:rPr lang="ru-RU" sz="1400" b="1" dirty="0" err="1"/>
                      <a:t>т.р</a:t>
                    </a:r>
                    <a:r>
                      <a:rPr lang="ru-RU" sz="1400" b="1" dirty="0"/>
                      <a:t>.</a:t>
                    </a:r>
                  </a:p>
                </c:rich>
              </c:tx>
              <c:spPr>
                <a:solidFill>
                  <a:srgbClr val="FFC000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000" tIns="36000" rIns="38100" bIns="3600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1"/>
              <c:showVal val="1"/>
              <c:showCatName val="1"/>
              <c:showSerName val="1"/>
              <c:showPercent val="1"/>
              <c:showBubbleSiz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2935-48B9-AD05-DC7E231789B0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0,3%</a:t>
                    </a:r>
                    <a:endParaRPr lang="ru-RU" dirty="0"/>
                  </a:p>
                  <a:p>
                    <a:r>
                      <a:rPr lang="ru-RU" dirty="0" smtClean="0"/>
                      <a:t>5996,0 </a:t>
                    </a:r>
                    <a:r>
                      <a:rPr lang="ru-RU" dirty="0" err="1"/>
                      <a:t>т.р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2935-48B9-AD05-DC7E231789B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71,8%</a:t>
                    </a:r>
                    <a:endParaRPr lang="ru-RU" dirty="0"/>
                  </a:p>
                  <a:p>
                    <a:r>
                      <a:rPr lang="ru-RU" dirty="0" smtClean="0"/>
                      <a:t>1589744,3 </a:t>
                    </a:r>
                    <a:r>
                      <a:rPr lang="ru-RU" dirty="0" err="1"/>
                      <a:t>т.р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2935-48B9-AD05-DC7E231789B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4,2%</a:t>
                    </a:r>
                    <a:endParaRPr lang="ru-RU" dirty="0"/>
                  </a:p>
                  <a:p>
                    <a:r>
                      <a:rPr lang="ru-RU" dirty="0" smtClean="0"/>
                      <a:t>92443,9 </a:t>
                    </a:r>
                    <a:r>
                      <a:rPr lang="ru-RU" dirty="0" err="1"/>
                      <a:t>т.р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2935-48B9-AD05-DC7E231789B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1.1548423022077977E-16"/>
                  <c:y val="-1.9381678667029576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3,5%</a:t>
                    </a:r>
                    <a:endParaRPr lang="ru-RU" dirty="0"/>
                  </a:p>
                  <a:p>
                    <a:r>
                      <a:rPr lang="ru-RU" dirty="0" smtClean="0"/>
                      <a:t>77532,3 </a:t>
                    </a:r>
                    <a:r>
                      <a:rPr lang="ru-RU" dirty="0" err="1"/>
                      <a:t>т.р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2935-48B9-AD05-DC7E231789B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FFC000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000" tIns="36000" rIns="38100" bIns="3600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0">
                  <c:v>МП «Развитие образования, молодежной политики и физической культуры и спорта в муниципальном образовании»</c:v>
                </c:pt>
                <c:pt idx="1">
                  <c:v>МП «Развитие культуры в муниципальном образовании»</c:v>
                </c:pt>
                <c:pt idx="2">
                  <c:v>МП «Содействие экономическому развитию и инвестиционной привлекательности муниципального образования" </c:v>
                </c:pt>
                <c:pt idx="3">
                  <c:v>МП «Обеспечение безопасности граждан на территории муниципального образования»</c:v>
                </c:pt>
                <c:pt idx="4">
                  <c:v>МП «Комплексное развитие систем коммунальной инфраструктуры и благоустройства муниципального образования» </c:v>
                </c:pt>
                <c:pt idx="5">
                  <c:v>МП «Развитие транспортного обслуживания населения на территории муниципального образования»</c:v>
                </c:pt>
                <c:pt idx="6">
                  <c:v>МП «Управление и обеспечение деятельности администрации муниципального образования, создание условий для эффективного управления муниципальными финансами и муниципальным долгом»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17.600000000000001</c:v>
                </c:pt>
                <c:pt idx="1">
                  <c:v>2.5</c:v>
                </c:pt>
                <c:pt idx="2">
                  <c:v>0.1</c:v>
                </c:pt>
                <c:pt idx="3">
                  <c:v>0.3</c:v>
                </c:pt>
                <c:pt idx="4">
                  <c:v>71.8</c:v>
                </c:pt>
                <c:pt idx="5">
                  <c:v>4.2</c:v>
                </c:pt>
                <c:pt idx="6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2935-48B9-AD05-DC7E231789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94909192"/>
        <c:axId val="494909584"/>
      </c:barChart>
      <c:catAx>
        <c:axId val="494909192"/>
        <c:scaling>
          <c:orientation val="minMax"/>
        </c:scaling>
        <c:delete val="1"/>
        <c:axPos val="b"/>
        <c:majorGridlines>
          <c:spPr>
            <a:ln w="9520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cross"/>
        <c:minorTickMark val="cross"/>
        <c:tickLblPos val="nextTo"/>
        <c:crossAx val="494909584"/>
        <c:crosses val="autoZero"/>
        <c:auto val="1"/>
        <c:lblAlgn val="ctr"/>
        <c:lblOffset val="100"/>
        <c:noMultiLvlLbl val="1"/>
      </c:catAx>
      <c:valAx>
        <c:axId val="494909584"/>
        <c:scaling>
          <c:orientation val="minMax"/>
        </c:scaling>
        <c:delete val="1"/>
        <c:axPos val="l"/>
        <c:majorGridlines>
          <c:spPr>
            <a:ln w="9520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cross"/>
        <c:minorTickMark val="cross"/>
        <c:tickLblPos val="nextTo"/>
        <c:crossAx val="494909192"/>
        <c:crosses val="autoZero"/>
        <c:crossBetween val="between"/>
      </c:valAx>
      <c:spPr>
        <a:noFill/>
        <a:ln w="25387">
          <a:noFill/>
        </a:ln>
        <a:effectLst/>
      </c:spPr>
    </c:plotArea>
    <c:legend>
      <c:legendPos val="r"/>
      <c:layout>
        <c:manualLayout>
          <c:xMode val="edge"/>
          <c:yMode val="edge"/>
          <c:x val="5.0918717837435672E-2"/>
          <c:y val="0.64011814938482159"/>
          <c:w val="0.92073482546965091"/>
          <c:h val="0.34757731431049865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1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0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4-11T12:31:48.493" idx="1">
    <p:pos x="5725" y="1026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0.24338</cdr:x>
      <cdr:y>0.01478</cdr:y>
    </cdr:from>
    <cdr:to>
      <cdr:x>0.53536</cdr:x>
      <cdr:y>0.27112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80764" y="72008"/>
          <a:ext cx="2376263" cy="12488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500" b="1" dirty="0">
              <a:latin typeface="Arial" pitchFamily="34" charset="0"/>
              <a:cs typeface="Arial" pitchFamily="34" charset="0"/>
            </a:rPr>
            <a:t>Неналоговые доходы</a:t>
          </a: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25053,7 (12,2%)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0.03536</cdr:x>
      <cdr:y>0.57717</cdr:y>
    </cdr:from>
    <cdr:to>
      <cdr:x>0.24021</cdr:x>
      <cdr:y>0.87876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05544" y="2811799"/>
          <a:ext cx="1770101" cy="14692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500" b="1" dirty="0">
              <a:latin typeface="Arial" pitchFamily="34" charset="0"/>
              <a:cs typeface="Arial" pitchFamily="34" charset="0"/>
            </a:rPr>
            <a:t>Акцизы</a:t>
          </a: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18743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(9,2%)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0.00455</cdr:x>
      <cdr:y>0.17737</cdr:y>
    </cdr:from>
    <cdr:to>
      <cdr:x>0.27883</cdr:x>
      <cdr:y>0.37675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7042" y="864097"/>
          <a:ext cx="2232248" cy="9712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500" b="1" dirty="0">
              <a:latin typeface="Arial" pitchFamily="34" charset="0"/>
              <a:cs typeface="Arial" pitchFamily="34" charset="0"/>
            </a:rPr>
            <a:t>Налоги на совокупный доход </a:t>
          </a: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16645,5 (8,1%)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0.82772</cdr:x>
      <cdr:y>0.39966</cdr:y>
    </cdr:from>
    <cdr:to>
      <cdr:x>1</cdr:x>
      <cdr:y>0.60656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7152254" y="1947010"/>
          <a:ext cx="1488707" cy="10079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500" b="1" dirty="0">
              <a:latin typeface="Arial" pitchFamily="34" charset="0"/>
              <a:cs typeface="Arial" pitchFamily="34" charset="0"/>
            </a:rPr>
            <a:t>НДФЛ</a:t>
          </a: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137607,8 (67,3%)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0.55271</cdr:x>
      <cdr:y>0</cdr:y>
    </cdr:from>
    <cdr:to>
      <cdr:x>0.91105</cdr:x>
      <cdr:y>0.23548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4775965" y="0"/>
          <a:ext cx="3096369" cy="11471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/>
          <a:r>
            <a:rPr lang="ru-RU" sz="2500" b="1" dirty="0">
              <a:latin typeface="Arial" pitchFamily="34" charset="0"/>
              <a:cs typeface="Arial" pitchFamily="34" charset="0"/>
            </a:rPr>
            <a:t>Госпошлина и отмененные налоги </a:t>
          </a:r>
          <a:r>
            <a: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6484,9 (3,2%)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 xmlns:a="http://schemas.openxmlformats.org/drawingml/2006/main">
          <a:endParaRPr lang="ru-RU" sz="2500" b="1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0.40272</cdr:x>
      <cdr:y>0.12282</cdr:y>
    </cdr:from>
    <cdr:to>
      <cdr:x>0.45272</cdr:x>
      <cdr:y>0.24107</cdr:y>
    </cdr:to>
    <cdr:cxnSp macro="">
      <cdr:nvCxnSpPr>
        <cdr:cNvPr id="8" name="Прямая соединительная линия 7">
          <a:extLst xmlns:a="http://schemas.openxmlformats.org/drawingml/2006/main">
            <a:ext uri="{FF2B5EF4-FFF2-40B4-BE49-F238E27FC236}">
              <a16:creationId xmlns:a16="http://schemas.microsoft.com/office/drawing/2014/main" xmlns="" id="{232C7F82-9062-4312-B93E-9C46461A3B0E}"/>
            </a:ext>
          </a:extLst>
        </cdr:cNvPr>
        <cdr:cNvCxnSpPr/>
      </cdr:nvCxnSpPr>
      <cdr:spPr>
        <a:xfrm xmlns:a="http://schemas.openxmlformats.org/drawingml/2006/main">
          <a:off x="3479846" y="598320"/>
          <a:ext cx="432048" cy="576075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0.30721</cdr:x>
      <cdr:y>0</cdr:y>
    </cdr:from>
    <cdr:to>
      <cdr:x>0.53536</cdr:x>
      <cdr:y>0.27112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83938" y="0"/>
          <a:ext cx="1993197" cy="13208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Прочие поступления</a:t>
          </a: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133887 (6,5%)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</cdr:x>
      <cdr:y>0.33717</cdr:y>
    </cdr:from>
    <cdr:to>
      <cdr:x>0.16492</cdr:x>
      <cdr:y>0.66259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0" y="1730370"/>
          <a:ext cx="1440812" cy="16700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2500" b="1" dirty="0">
            <a:latin typeface="Arial" pitchFamily="34" charset="0"/>
            <a:cs typeface="Arial" pitchFamily="34" charset="0"/>
          </a:endParaRPr>
        </a:p>
        <a:p xmlns:a="http://schemas.openxmlformats.org/drawingml/2006/main">
          <a:r>
            <a: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ИМТ из области </a:t>
          </a:r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53028,8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(2,6%)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0.00455</cdr:x>
      <cdr:y>0.17737</cdr:y>
    </cdr:from>
    <cdr:to>
      <cdr:x>0.27883</cdr:x>
      <cdr:y>0.37675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7042" y="864097"/>
          <a:ext cx="2232248" cy="9712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ИМТ и субсидии из поселений </a:t>
          </a:r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69529,6 (3,4%) 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0.08333</cdr:x>
      <cdr:y>0.64153</cdr:y>
    </cdr:from>
    <cdr:to>
      <cdr:x>0.26466</cdr:x>
      <cdr:y>0.89281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728043" y="3292385"/>
          <a:ext cx="1584177" cy="12895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2500" b="1" dirty="0">
            <a:latin typeface="Arial" pitchFamily="34" charset="0"/>
            <a:cs typeface="Arial" pitchFamily="34" charset="0"/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Субвенции216753,5          (10,5%) 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0.64166</cdr:x>
      <cdr:y>0</cdr:y>
    </cdr:from>
    <cdr:to>
      <cdr:x>1</cdr:x>
      <cdr:y>0.23548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5605817" y="-1429619"/>
          <a:ext cx="3130613" cy="12084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/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 xmlns:a="http://schemas.openxmlformats.org/drawingml/2006/main">
          <a:pPr lvl="0"/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 xmlns:a="http://schemas.openxmlformats.org/drawingml/2006/main">
          <a:pPr lvl="0"/>
          <a:r>
            <a: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Субсидии </a:t>
          </a:r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1580951(77%)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 xmlns:a="http://schemas.openxmlformats.org/drawingml/2006/main">
          <a:endParaRPr lang="ru-RU" sz="2500" b="1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0.42351</cdr:x>
      <cdr:y>0.18797</cdr:y>
    </cdr:from>
    <cdr:to>
      <cdr:x>0.47351</cdr:x>
      <cdr:y>0.30622</cdr:y>
    </cdr:to>
    <cdr:cxnSp macro="">
      <cdr:nvCxnSpPr>
        <cdr:cNvPr id="8" name="Прямая соединительная линия 7">
          <a:extLst xmlns:a="http://schemas.openxmlformats.org/drawingml/2006/main">
            <a:ext uri="{FF2B5EF4-FFF2-40B4-BE49-F238E27FC236}">
              <a16:creationId xmlns:a16="http://schemas.microsoft.com/office/drawing/2014/main" xmlns="" id="{232C7F82-9062-4312-B93E-9C46461A3B0E}"/>
            </a:ext>
          </a:extLst>
        </cdr:cNvPr>
        <cdr:cNvCxnSpPr/>
      </cdr:nvCxnSpPr>
      <cdr:spPr>
        <a:xfrm xmlns:a="http://schemas.openxmlformats.org/drawingml/2006/main">
          <a:off x="3699951" y="979490"/>
          <a:ext cx="436822" cy="616189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0.15265</cdr:x>
      <cdr:y>0.40362</cdr:y>
    </cdr:from>
    <cdr:to>
      <cdr:x>0.32691</cdr:x>
      <cdr:y>0.72815</cdr:y>
    </cdr:to>
    <cdr:cxnSp macro="">
      <cdr:nvCxnSpPr>
        <cdr:cNvPr id="9" name="Прямая соединительная линия 8">
          <a:extLst xmlns:a="http://schemas.openxmlformats.org/drawingml/2006/main">
            <a:ext uri="{FF2B5EF4-FFF2-40B4-BE49-F238E27FC236}">
              <a16:creationId xmlns:a16="http://schemas.microsoft.com/office/drawing/2014/main" xmlns="" id="{235FDDC2-4453-2260-89C2-AF0606A7AFA2}"/>
            </a:ext>
          </a:extLst>
        </cdr:cNvPr>
        <cdr:cNvCxnSpPr/>
      </cdr:nvCxnSpPr>
      <cdr:spPr>
        <a:xfrm xmlns:a="http://schemas.openxmlformats.org/drawingml/2006/main" flipV="1">
          <a:off x="1333649" y="2071391"/>
          <a:ext cx="1522398" cy="166552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0.15591</cdr:x>
      <cdr:y>0.52618</cdr:y>
    </cdr:from>
    <cdr:to>
      <cdr:x>0.42532</cdr:x>
      <cdr:y>0.65061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49961" y="2130728"/>
          <a:ext cx="950323" cy="5038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dirty="0" smtClean="0">
              <a:latin typeface="Arial" pitchFamily="34" charset="0"/>
              <a:cs typeface="Arial" pitchFamily="34" charset="0"/>
            </a:rPr>
            <a:t>2,7%</a:t>
          </a:r>
          <a:endParaRPr lang="ru-RU" sz="2400" b="1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0.69998</cdr:x>
      <cdr:y>0.64974</cdr:y>
    </cdr:from>
    <cdr:to>
      <cdr:x>0.94744</cdr:x>
      <cdr:y>0.73538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469126" y="2796571"/>
          <a:ext cx="872898" cy="3685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000" b="1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0.73383</cdr:x>
      <cdr:y>0.42507</cdr:y>
    </cdr:from>
    <cdr:to>
      <cdr:x>0.93655</cdr:x>
      <cdr:y>0.50872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588530" y="1829534"/>
          <a:ext cx="715080" cy="3600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000" b="1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0.60565</cdr:x>
      <cdr:y>2.32336E-7</cdr:y>
    </cdr:from>
    <cdr:to>
      <cdr:x>1</cdr:x>
      <cdr:y>0.32777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136372" y="1"/>
          <a:ext cx="1391053" cy="1410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400" b="1" u="sng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0.44804</cdr:x>
      <cdr:y>0.80083</cdr:y>
    </cdr:from>
    <cdr:to>
      <cdr:x>0.69288</cdr:x>
      <cdr:y>0.92385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580427" y="3286369"/>
          <a:ext cx="863655" cy="5048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latin typeface="Arial" pitchFamily="34" charset="0"/>
              <a:cs typeface="Arial" pitchFamily="34" charset="0"/>
            </a:rPr>
            <a:t>0,4%</a:t>
          </a:r>
          <a:endParaRPr lang="ru-RU" sz="20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0.3286</cdr:x>
      <cdr:y>0.68164</cdr:y>
    </cdr:from>
    <cdr:to>
      <cdr:x>0.52333</cdr:x>
      <cdr:y>0.76758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43050" y="3324225"/>
          <a:ext cx="914400" cy="4191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0.35497</cdr:x>
      <cdr:y>0.66406</cdr:y>
    </cdr:from>
    <cdr:to>
      <cdr:x>0.5497</cdr:x>
      <cdr:y>0.85156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666875" y="32385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0.27789</cdr:x>
      <cdr:y>0.625</cdr:y>
    </cdr:from>
    <cdr:to>
      <cdr:x>0.55984</cdr:x>
      <cdr:y>0.74219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304924" y="3048000"/>
          <a:ext cx="1323975" cy="5715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200" b="1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96,9%</a:t>
          </a:r>
          <a:endParaRPr lang="ru-RU" sz="3200" b="1" dirty="0">
            <a:solidFill>
              <a:sysClr val="windowText" lastClr="00000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0.73826</cdr:x>
      <cdr:y>0.44362</cdr:y>
    </cdr:from>
    <cdr:to>
      <cdr:x>0.87794</cdr:x>
      <cdr:y>0.53346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60882" y="2159942"/>
          <a:ext cx="654794" cy="4374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latin typeface="Arial" pitchFamily="34" charset="0"/>
              <a:cs typeface="Arial" pitchFamily="34" charset="0"/>
            </a:rPr>
            <a:t>3,1%</a:t>
          </a:r>
          <a:endParaRPr lang="ru-RU" sz="24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9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15711"/>
            <a:ext cx="5438775" cy="4466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9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0FEFC83-4498-4F87-8B52-B45CA73C6E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61207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dirty="0"/>
              <a:t>Бюджет Островского района за 2018 год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42570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FEFC83-4498-4F87-8B52-B45CA73C6EA8}" type="slidenum">
              <a:rPr lang="ru-RU" altLang="ru-RU" smtClean="0"/>
              <a:pPr>
                <a:defRPr/>
              </a:pPr>
              <a:t>14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79185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FEFC83-4498-4F87-8B52-B45CA73C6EA8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54863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4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/>
          </a:p>
        </p:txBody>
      </p:sp>
      <p:sp>
        <p:nvSpPr>
          <p:cNvPr id="49155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3EDA4A-3AA8-4BA8-9F8D-2F681AB91F5C}" type="slidenum">
              <a:rPr lang="ru-RU" altLang="ru-RU" smtClean="0">
                <a:solidFill>
                  <a:prstClr val="black"/>
                </a:solidFill>
              </a:rPr>
              <a:pPr/>
              <a:t>18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4215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8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dirty="0"/>
          </a:p>
        </p:txBody>
      </p:sp>
      <p:sp>
        <p:nvSpPr>
          <p:cNvPr id="45059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199AAF-4BC9-4727-A32B-AC68A163F17F}" type="slidenum">
              <a:rPr lang="ru-RU" altLang="ru-RU" smtClean="0">
                <a:latin typeface="Arial" charset="0"/>
                <a:cs typeface="Arial" charset="0"/>
              </a:rPr>
              <a:pPr/>
              <a:t>20</a:t>
            </a:fld>
            <a:endParaRPr lang="ru-RU" altLang="ru-RU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0449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6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dirty="0"/>
          </a:p>
        </p:txBody>
      </p:sp>
      <p:sp>
        <p:nvSpPr>
          <p:cNvPr id="47107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D50101-9498-4282-A353-A4BD9E6E86C7}" type="slidenum">
              <a:rPr lang="ru-RU" altLang="ru-RU" smtClean="0">
                <a:latin typeface="Arial" charset="0"/>
                <a:cs typeface="Arial" charset="0"/>
              </a:rPr>
              <a:pPr/>
              <a:t>21</a:t>
            </a:fld>
            <a:endParaRPr lang="ru-RU" altLang="ru-RU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1253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FEFC83-4498-4F87-8B52-B45CA73C6EA8}" type="slidenum">
              <a:rPr lang="ru-RU" altLang="ru-RU" smtClean="0"/>
              <a:pPr>
                <a:defRPr/>
              </a:pPr>
              <a:t>22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75355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0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dirty="0"/>
          </a:p>
        </p:txBody>
      </p:sp>
      <p:sp>
        <p:nvSpPr>
          <p:cNvPr id="43011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B44A97-A1EE-4DB3-A7C2-30D63C4C5A53}" type="slidenum">
              <a:rPr lang="ru-RU" altLang="ru-RU" smtClean="0">
                <a:latin typeface="Arial" charset="0"/>
                <a:cs typeface="Arial" charset="0"/>
              </a:rPr>
              <a:pPr/>
              <a:t>25</a:t>
            </a:fld>
            <a:endParaRPr lang="ru-RU" altLang="ru-RU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5366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D0991B-E2FC-433E-BB02-EE89BFDF34E2}" type="slidenum">
              <a:rPr lang="ru-RU" altLang="ru-RU" smtClean="0">
                <a:latin typeface="Arial" charset="0"/>
                <a:cs typeface="Arial" charset="0"/>
              </a:rPr>
              <a:pPr/>
              <a:t>26</a:t>
            </a:fld>
            <a:endParaRPr lang="ru-RU" altLang="ru-RU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8427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/>
          </a:p>
        </p:txBody>
      </p:sp>
      <p:sp>
        <p:nvSpPr>
          <p:cNvPr id="40963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7728B0-F7BB-4011-A552-FDDAD2B40207}" type="slidenum">
              <a:rPr lang="ru-RU" altLang="ru-RU" smtClean="0">
                <a:latin typeface="Arial" charset="0"/>
                <a:cs typeface="Arial" charset="0"/>
              </a:rPr>
              <a:pPr/>
              <a:t>27</a:t>
            </a:fld>
            <a:endParaRPr lang="ru-RU" altLang="ru-RU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3365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/>
          </a:p>
        </p:txBody>
      </p:sp>
      <p:sp>
        <p:nvSpPr>
          <p:cNvPr id="40963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7728B0-F7BB-4011-A552-FDDAD2B40207}" type="slidenum">
              <a:rPr lang="ru-RU" altLang="ru-RU" smtClean="0">
                <a:latin typeface="Arial" charset="0"/>
                <a:cs typeface="Arial" charset="0"/>
              </a:rPr>
              <a:pPr/>
              <a:t>28</a:t>
            </a:fld>
            <a:endParaRPr lang="ru-RU" altLang="ru-RU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02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FEFC83-4498-4F87-8B52-B45CA73C6EA8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1822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FEFC83-4498-4F87-8B52-B45CA73C6EA8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0566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dirty="0"/>
          </a:p>
          <a:p>
            <a:endParaRPr lang="ru-RU" altLang="ru-RU" dirty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2DB3AB-ACD0-494F-A3AB-071BB1E29352}" type="slidenum">
              <a:rPr lang="ru-RU" altLang="ru-RU" smtClean="0">
                <a:latin typeface="Arial" charset="0"/>
                <a:cs typeface="Arial" charset="0"/>
              </a:rPr>
              <a:pPr/>
              <a:t>7</a:t>
            </a:fld>
            <a:endParaRPr lang="ru-RU" altLang="ru-RU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5461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/>
          </a:p>
        </p:txBody>
      </p:sp>
      <p:sp>
        <p:nvSpPr>
          <p:cNvPr id="36867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A84296-CEFA-4FC1-8146-BFCF3D0B6715}" type="slidenum">
              <a:rPr lang="ru-RU" altLang="ru-RU" smtClean="0">
                <a:latin typeface="Arial" charset="0"/>
                <a:cs typeface="Arial" charset="0"/>
              </a:rPr>
              <a:pPr/>
              <a:t>8</a:t>
            </a:fld>
            <a:endParaRPr lang="ru-RU" altLang="ru-RU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247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/>
          </a:p>
        </p:txBody>
      </p:sp>
      <p:sp>
        <p:nvSpPr>
          <p:cNvPr id="36867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A84296-CEFA-4FC1-8146-BFCF3D0B6715}" type="slidenum">
              <a:rPr lang="ru-RU" altLang="ru-RU" smtClean="0">
                <a:latin typeface="Arial" charset="0"/>
                <a:cs typeface="Arial" charset="0"/>
              </a:rPr>
              <a:pPr/>
              <a:t>9</a:t>
            </a:fld>
            <a:endParaRPr lang="ru-RU" altLang="ru-RU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2734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/>
          </a:p>
        </p:txBody>
      </p:sp>
      <p:sp>
        <p:nvSpPr>
          <p:cNvPr id="36867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A84296-CEFA-4FC1-8146-BFCF3D0B6715}" type="slidenum">
              <a:rPr lang="ru-RU" altLang="ru-RU" smtClean="0">
                <a:latin typeface="Arial" charset="0"/>
                <a:cs typeface="Arial" charset="0"/>
              </a:rPr>
              <a:pPr/>
              <a:t>10</a:t>
            </a:fld>
            <a:endParaRPr lang="ru-RU" altLang="ru-RU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9463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0153E4-89D5-4AAE-8C8E-66C51F3F49C1}" type="slidenum">
              <a:rPr lang="ru-RU" altLang="ru-RU" smtClean="0">
                <a:latin typeface="Arial" charset="0"/>
                <a:cs typeface="Arial" charset="0"/>
              </a:rPr>
              <a:pPr/>
              <a:t>11</a:t>
            </a:fld>
            <a:endParaRPr lang="ru-RU" altLang="ru-RU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5486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FEFC83-4498-4F87-8B52-B45CA73C6EA8}" type="slidenum">
              <a:rPr lang="ru-RU" altLang="ru-RU" smtClean="0"/>
              <a:pPr>
                <a:defRPr/>
              </a:pPr>
              <a:t>12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2106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8AFA2-CA12-4667-8218-48EB42F73D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EBF05-7372-4041-927A-FE9753ED10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67917-C239-4340-AED8-DFAC37D1BF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48B32-5EB1-435A-B1E9-561E7969DA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F7D37-8541-4F93-A196-3C480DE9EA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5718D-8083-4EFA-9985-7EC1DCF694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FD104-9B6C-41E1-A292-44B8C82202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2657A-4215-4783-9D91-E9603AF0F4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61D60-4BA0-4A9E-84D6-B068501E72C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A4804-E08C-493A-B17E-9A6C9AB8BA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7232C-8EAC-4443-AFD0-E6779B714E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4192A-73CE-44C0-B8D2-690206A87BC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C555079-947D-4A18-9365-B6137E6963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7" r:id="rId1"/>
    <p:sldLayoutId id="2147484296" r:id="rId2"/>
    <p:sldLayoutId id="2147484295" r:id="rId3"/>
    <p:sldLayoutId id="2147484294" r:id="rId4"/>
    <p:sldLayoutId id="2147484293" r:id="rId5"/>
    <p:sldLayoutId id="2147484292" r:id="rId6"/>
    <p:sldLayoutId id="2147484291" r:id="rId7"/>
    <p:sldLayoutId id="2147484290" r:id="rId8"/>
    <p:sldLayoutId id="2147484289" r:id="rId9"/>
    <p:sldLayoutId id="2147484288" r:id="rId10"/>
    <p:sldLayoutId id="2147484287" r:id="rId11"/>
    <p:sldLayoutId id="214748428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chart" Target="../charts/char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1019176" y="1264428"/>
            <a:ext cx="7729288" cy="5404932"/>
          </a:xfrm>
          <a:prstGeom prst="round2DiagRect">
            <a:avLst/>
          </a:prstGeom>
          <a:ln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5000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5400000" scaled="0"/>
            </a:gradFill>
          </a:ln>
          <a:effectLst>
            <a:innerShdw blurRad="317500" dist="50800" dir="18900000">
              <a:srgbClr val="F9E5AD">
                <a:alpha val="50000"/>
              </a:srgbClr>
            </a:innerShdw>
          </a:effectLst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019176" y="1519682"/>
            <a:ext cx="7448629" cy="4894424"/>
          </a:xfrm>
          <a:prstGeom prst="round2DiagRect">
            <a:avLst/>
          </a:prstGeom>
          <a:gradFill flip="none" rotWithShape="1">
            <a:gsLst>
              <a:gs pos="0">
                <a:srgbClr val="F8F8F8"/>
              </a:gs>
              <a:gs pos="40000">
                <a:schemeClr val="bg1"/>
              </a:gs>
              <a:gs pos="100000">
                <a:srgbClr val="BFC4DF"/>
              </a:gs>
            </a:gsLst>
            <a:path path="circle">
              <a:fillToRect l="100000" t="100000"/>
            </a:path>
            <a:tileRect r="-100000" b="-100000"/>
          </a:gradFill>
          <a:ln cap="rnd" cmpd="thinThick">
            <a:gradFill>
              <a:gsLst>
                <a:gs pos="0">
                  <a:schemeClr val="bg2">
                    <a:lumMod val="50000"/>
                  </a:schemeClr>
                </a:gs>
                <a:gs pos="50000">
                  <a:schemeClr val="bg2">
                    <a:lumMod val="90000"/>
                  </a:schemeClr>
                </a:gs>
                <a:gs pos="100000">
                  <a:srgbClr val="D3D8DF"/>
                </a:gs>
              </a:gsLst>
              <a:lin ang="5400000" scaled="0"/>
            </a:gradFill>
            <a:prstDash val="solid"/>
            <a:bevel/>
          </a:ln>
          <a:effectLst>
            <a:outerShdw blurRad="546100" dir="4680000" sx="104000" sy="104000" algn="tl" rotWithShape="0">
              <a:prstClr val="black">
                <a:alpha val="21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/>
              <a:t>Об</a:t>
            </a:r>
          </a:p>
        </p:txBody>
      </p:sp>
      <p:grpSp>
        <p:nvGrpSpPr>
          <p:cNvPr id="2" name="Группа 39"/>
          <p:cNvGrpSpPr/>
          <p:nvPr/>
        </p:nvGrpSpPr>
        <p:grpSpPr>
          <a:xfrm>
            <a:off x="6969800" y="5585969"/>
            <a:ext cx="1274608" cy="474548"/>
            <a:chOff x="7715272" y="4786322"/>
            <a:chExt cx="1000131" cy="285752"/>
          </a:xfrm>
          <a:effectLst>
            <a:outerShdw dist="165100" dir="7920000" sx="184000" sy="184000" kx="-800400" algn="bl" rotWithShape="0">
              <a:schemeClr val="bg1">
                <a:alpha val="41000"/>
              </a:schemeClr>
            </a:outerShdw>
          </a:effectLst>
        </p:grpSpPr>
        <p:sp>
          <p:nvSpPr>
            <p:cNvPr id="13" name="Нашивка 12"/>
            <p:cNvSpPr/>
            <p:nvPr/>
          </p:nvSpPr>
          <p:spPr>
            <a:xfrm>
              <a:off x="8388832" y="4786322"/>
              <a:ext cx="326571" cy="285752"/>
            </a:xfrm>
            <a:prstGeom prst="chevron">
              <a:avLst>
                <a:gd name="adj" fmla="val 49801"/>
              </a:avLst>
            </a:prstGeom>
            <a:effectLst/>
            <a:scene3d>
              <a:camera prst="orthographicFront"/>
              <a:lightRig rig="freezing" dir="t"/>
            </a:scene3d>
            <a:sp3d prstMaterial="dkEdge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4" name="Нашивка 13"/>
            <p:cNvSpPr/>
            <p:nvPr/>
          </p:nvSpPr>
          <p:spPr>
            <a:xfrm>
              <a:off x="8041843" y="4786322"/>
              <a:ext cx="326571" cy="285752"/>
            </a:xfrm>
            <a:prstGeom prst="chevron">
              <a:avLst>
                <a:gd name="adj" fmla="val 4980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  <a:scene3d>
              <a:camera prst="orthographicFront"/>
              <a:lightRig rig="freezing" dir="t"/>
            </a:scene3d>
            <a:sp3d prstMaterial="dkEdge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5" name="Нашивка 14"/>
            <p:cNvSpPr/>
            <p:nvPr/>
          </p:nvSpPr>
          <p:spPr>
            <a:xfrm>
              <a:off x="7715272" y="4786322"/>
              <a:ext cx="326571" cy="285752"/>
            </a:xfrm>
            <a:prstGeom prst="chevron">
              <a:avLst>
                <a:gd name="adj" fmla="val 49801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  <a:effectLst/>
            <a:scene3d>
              <a:camera prst="orthographicFront"/>
              <a:lightRig rig="freezing" dir="t"/>
            </a:scene3d>
            <a:sp3d prstMaterial="dkEdge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5" name="Соединительная линия уступом 24"/>
          <p:cNvCxnSpPr/>
          <p:nvPr/>
        </p:nvCxnSpPr>
        <p:spPr>
          <a:xfrm>
            <a:off x="1638276" y="2162166"/>
            <a:ext cx="6357982" cy="2857520"/>
          </a:xfrm>
          <a:prstGeom prst="bentConnector3">
            <a:avLst>
              <a:gd name="adj1" fmla="val 94863"/>
            </a:avLst>
          </a:prstGeom>
          <a:ln w="19050">
            <a:gradFill>
              <a:gsLst>
                <a:gs pos="0">
                  <a:srgbClr val="EEDF6C"/>
                </a:gs>
                <a:gs pos="50000">
                  <a:srgbClr val="928744"/>
                </a:gs>
                <a:gs pos="100000">
                  <a:srgbClr val="8F7411"/>
                </a:gs>
              </a:gsLst>
              <a:lin ang="5400000" scaled="0"/>
            </a:gradFill>
            <a:round/>
            <a:tailEnd type="triangle"/>
          </a:ln>
          <a:effectLst>
            <a:outerShdw blurRad="76200" dir="21540000" sy="23000" kx="-1200000" algn="bl" rotWithShape="0">
              <a:prstClr val="black">
                <a:alpha val="89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Соединительная линия уступом 31"/>
          <p:cNvCxnSpPr/>
          <p:nvPr/>
        </p:nvCxnSpPr>
        <p:spPr>
          <a:xfrm>
            <a:off x="1709713" y="2085965"/>
            <a:ext cx="6357982" cy="2857520"/>
          </a:xfrm>
          <a:prstGeom prst="bentConnector3">
            <a:avLst>
              <a:gd name="adj1" fmla="val 94863"/>
            </a:avLst>
          </a:prstGeom>
          <a:ln w="1905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5400000" scaled="0"/>
            </a:gradFill>
            <a:round/>
            <a:tailEnd type="triangle"/>
          </a:ln>
          <a:effectLst>
            <a:outerShdw blurRad="76200" dir="18900000" sy="23000" kx="-1200000" algn="bl" rotWithShape="0">
              <a:prstClr val="black">
                <a:alpha val="89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70" name="Picture 2" descr="E:\ostrovski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98425"/>
            <a:ext cx="1014413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1" name="Text Box 13"/>
          <p:cNvSpPr txBox="1">
            <a:spLocks noChangeArrowheads="1"/>
          </p:cNvSpPr>
          <p:nvPr/>
        </p:nvSpPr>
        <p:spPr bwMode="auto">
          <a:xfrm>
            <a:off x="3040063" y="25844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5372" name="WordArt 25"/>
          <p:cNvSpPr>
            <a:spLocks noChangeArrowheads="1" noChangeShapeType="1" noTextEdit="1"/>
          </p:cNvSpPr>
          <p:nvPr/>
        </p:nvSpPr>
        <p:spPr bwMode="auto">
          <a:xfrm>
            <a:off x="1429054" y="2276475"/>
            <a:ext cx="5999049" cy="3528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</a:rPr>
              <a:t>Бюджет для граждан</a:t>
            </a:r>
          </a:p>
          <a:p>
            <a:pPr algn="ctr"/>
            <a:r>
              <a:rPr lang="ru-RU" sz="1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</a:rPr>
              <a:t>п</a:t>
            </a:r>
            <a:r>
              <a:rPr lang="ru-RU" sz="1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</a:rPr>
              <a:t>о</a:t>
            </a:r>
            <a:r>
              <a:rPr lang="ru-RU" sz="20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1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</a:rPr>
              <a:t>проекту</a:t>
            </a:r>
            <a:r>
              <a:rPr lang="ru-RU" sz="20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1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</a:rPr>
              <a:t>решения</a:t>
            </a:r>
            <a:r>
              <a:rPr lang="ru-RU" sz="20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1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</a:rPr>
              <a:t>об</a:t>
            </a:r>
            <a:r>
              <a:rPr lang="ru-RU" sz="20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1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</a:rPr>
              <a:t>исполнении</a:t>
            </a:r>
            <a:r>
              <a:rPr lang="ru-RU" sz="20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1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</a:rPr>
              <a:t>бюджета</a:t>
            </a:r>
          </a:p>
          <a:p>
            <a:pPr algn="ctr"/>
            <a:r>
              <a:rPr lang="ru-RU" sz="1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</a:rPr>
              <a:t>м</a:t>
            </a:r>
            <a:r>
              <a:rPr lang="ru-RU" sz="1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</a:rPr>
              <a:t>униципального</a:t>
            </a:r>
            <a:r>
              <a:rPr lang="ru-RU" sz="20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1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</a:rPr>
              <a:t>района</a:t>
            </a:r>
            <a:r>
              <a:rPr lang="ru-RU" sz="20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20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</a:rPr>
              <a:t>Островский</a:t>
            </a:r>
            <a:r>
              <a:rPr lang="ru-RU" sz="20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1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</a:rPr>
              <a:t>район</a:t>
            </a:r>
            <a:r>
              <a:rPr lang="ru-RU" sz="20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1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1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  <a:r>
              <a:rPr lang="ru-RU" sz="20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kern="10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18" charset="0"/>
              </a:rPr>
              <a:t>год</a:t>
            </a:r>
            <a:endParaRPr lang="ru-RU" sz="1600" kern="10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Скругленный прямоугольник 27"/>
          <p:cNvSpPr/>
          <p:nvPr/>
        </p:nvSpPr>
        <p:spPr>
          <a:xfrm>
            <a:off x="-7328" y="1196752"/>
            <a:ext cx="8980487" cy="5731226"/>
          </a:xfrm>
          <a:prstGeom prst="roundRect">
            <a:avLst/>
          </a:prstGeom>
          <a:gradFill>
            <a:gsLst>
              <a:gs pos="0">
                <a:schemeClr val="accent5">
                  <a:tint val="50000"/>
                  <a:satMod val="300000"/>
                  <a:lumMod val="32000"/>
                  <a:lumOff val="68000"/>
                  <a:alpha val="83000"/>
                </a:schemeClr>
              </a:gs>
              <a:gs pos="35000">
                <a:schemeClr val="accent5">
                  <a:tint val="37000"/>
                  <a:satMod val="300000"/>
                  <a:lumMod val="26000"/>
                  <a:lumOff val="74000"/>
                  <a:alpha val="80000"/>
                </a:schemeClr>
              </a:gs>
              <a:gs pos="100000">
                <a:schemeClr val="accent5">
                  <a:tint val="15000"/>
                  <a:satMod val="350000"/>
                  <a:lumMod val="18000"/>
                  <a:lumOff val="82000"/>
                  <a:alpha val="95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ый треугольник 3"/>
          <p:cNvSpPr/>
          <p:nvPr/>
        </p:nvSpPr>
        <p:spPr>
          <a:xfrm rot="5400000">
            <a:off x="1449559" y="-1349375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1988" y="102635"/>
            <a:ext cx="8214058" cy="892552"/>
          </a:xfrm>
          <a:prstGeom prst="rect">
            <a:avLst/>
          </a:prstGeom>
          <a:noFill/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ПРОЧИЕ ПОСТУПЛЕНИЯ за </a:t>
            </a:r>
            <a:r>
              <a:rPr lang="ru-RU" sz="28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2024 </a:t>
            </a:r>
            <a:r>
              <a:rPr lang="ru-RU" sz="28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год            </a:t>
            </a:r>
            <a:r>
              <a:rPr lang="ru-RU" sz="24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план 133831 </a:t>
            </a:r>
            <a:r>
              <a:rPr lang="ru-RU" sz="2400" b="1" dirty="0" err="1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т.руб</a:t>
            </a:r>
            <a:r>
              <a:rPr lang="ru-RU" sz="24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., исполнено 133887 </a:t>
            </a:r>
            <a:r>
              <a:rPr lang="ru-RU" sz="2400" b="1" dirty="0" err="1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т.руб</a:t>
            </a:r>
            <a:r>
              <a:rPr lang="ru-RU" sz="24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.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674604" y="1115711"/>
            <a:ext cx="5616624" cy="445791"/>
          </a:xfrm>
          <a:prstGeom prst="rect">
            <a:avLst/>
          </a:prstGeom>
          <a:solidFill>
            <a:srgbClr val="00CC9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Дотации в бюджет района ВСЕГО </a:t>
            </a: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133831 </a:t>
            </a:r>
            <a:r>
              <a:rPr lang="ru-RU" sz="14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тыс.руб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., в т.ч.</a:t>
            </a:r>
          </a:p>
        </p:txBody>
      </p:sp>
      <p:sp>
        <p:nvSpPr>
          <p:cNvPr id="23" name="Выноска со стрелкой вверх 22"/>
          <p:cNvSpPr/>
          <p:nvPr/>
        </p:nvSpPr>
        <p:spPr>
          <a:xfrm>
            <a:off x="1264207" y="1617446"/>
            <a:ext cx="2376264" cy="1100325"/>
          </a:xfrm>
          <a:prstGeom prst="upArrowCallout">
            <a:avLst/>
          </a:prstGeom>
          <a:solidFill>
            <a:srgbClr val="F6862A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Дотация на выравнивание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95971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 руб.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452339" y="2836767"/>
            <a:ext cx="4104456" cy="5760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Прочие безвозмездные 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в бюджеты муниципальных районов</a:t>
            </a:r>
          </a:p>
        </p:txBody>
      </p:sp>
      <p:sp>
        <p:nvSpPr>
          <p:cNvPr id="37" name="Выноска со стрелкой вверх 36"/>
          <p:cNvSpPr/>
          <p:nvPr/>
        </p:nvSpPr>
        <p:spPr>
          <a:xfrm>
            <a:off x="3131840" y="3423894"/>
            <a:ext cx="2376264" cy="557077"/>
          </a:xfrm>
          <a:prstGeom prst="upArrowCallou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56 тыс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руб.</a:t>
            </a:r>
          </a:p>
        </p:txBody>
      </p:sp>
      <p:pic>
        <p:nvPicPr>
          <p:cNvPr id="30769" name="Picture 2" descr="E:\ostrovski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663" y="103188"/>
            <a:ext cx="1014412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Выноска со стрелкой вверх 20"/>
          <p:cNvSpPr/>
          <p:nvPr/>
        </p:nvSpPr>
        <p:spPr>
          <a:xfrm>
            <a:off x="5368663" y="1587666"/>
            <a:ext cx="2376264" cy="1051852"/>
          </a:xfrm>
          <a:prstGeom prst="upArrowCallout">
            <a:avLst/>
          </a:prstGeom>
          <a:solidFill>
            <a:srgbClr val="F6862A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Дотация на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сбалансированность37860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268172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Скругленный прямоугольник 27"/>
          <p:cNvSpPr/>
          <p:nvPr/>
        </p:nvSpPr>
        <p:spPr>
          <a:xfrm>
            <a:off x="-4259" y="1534561"/>
            <a:ext cx="8980487" cy="5256212"/>
          </a:xfrm>
          <a:prstGeom prst="roundRect">
            <a:avLst/>
          </a:prstGeom>
          <a:gradFill>
            <a:gsLst>
              <a:gs pos="0">
                <a:schemeClr val="accent5">
                  <a:tint val="50000"/>
                  <a:satMod val="300000"/>
                  <a:lumMod val="32000"/>
                  <a:lumOff val="68000"/>
                  <a:alpha val="83000"/>
                </a:schemeClr>
              </a:gs>
              <a:gs pos="35000">
                <a:schemeClr val="accent5">
                  <a:tint val="37000"/>
                  <a:satMod val="300000"/>
                  <a:lumMod val="26000"/>
                  <a:lumOff val="74000"/>
                  <a:alpha val="80000"/>
                </a:schemeClr>
              </a:gs>
              <a:gs pos="100000">
                <a:schemeClr val="accent5">
                  <a:tint val="15000"/>
                  <a:satMod val="350000"/>
                  <a:lumMod val="18000"/>
                  <a:lumOff val="82000"/>
                  <a:alpha val="95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ysClr val="windowText" lastClr="000000"/>
              </a:solidFill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 rot="5400000">
            <a:off x="1487663" y="-1661201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08074" y="188640"/>
            <a:ext cx="8035926" cy="1692771"/>
          </a:xfrm>
          <a:prstGeom prst="rect">
            <a:avLst/>
          </a:prstGeom>
          <a:noFill/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6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latin typeface="Arial" pitchFamily="34" charset="0"/>
                <a:cs typeface="Arial" pitchFamily="34" charset="0"/>
              </a:rPr>
              <a:t>Межбюджетные трансферты и субсидии  из бюджетов поселений за </a:t>
            </a:r>
            <a:r>
              <a:rPr lang="ru-RU" sz="26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latin typeface="Arial" pitchFamily="34" charset="0"/>
                <a:cs typeface="Arial" pitchFamily="34" charset="0"/>
              </a:rPr>
              <a:t>2024 </a:t>
            </a:r>
            <a:r>
              <a:rPr lang="ru-RU" sz="26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latin typeface="Arial" pitchFamily="34" charset="0"/>
                <a:cs typeface="Arial" pitchFamily="34" charset="0"/>
              </a:rPr>
              <a:t>год  план –   </a:t>
            </a:r>
            <a:r>
              <a:rPr lang="ru-RU" sz="26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latin typeface="Arial" pitchFamily="34" charset="0"/>
                <a:cs typeface="Arial" pitchFamily="34" charset="0"/>
              </a:rPr>
              <a:t>74357,4 </a:t>
            </a:r>
            <a:r>
              <a:rPr lang="ru-RU" sz="2600" b="1" dirty="0" err="1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latin typeface="Arial" pitchFamily="34" charset="0"/>
                <a:cs typeface="Arial" pitchFamily="34" charset="0"/>
              </a:rPr>
              <a:t>тыс.руб</a:t>
            </a:r>
            <a:r>
              <a:rPr lang="ru-RU" sz="26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latin typeface="Arial" pitchFamily="34" charset="0"/>
                <a:cs typeface="Arial" pitchFamily="34" charset="0"/>
              </a:rPr>
              <a:t>., исполнено –  </a:t>
            </a:r>
            <a:r>
              <a:rPr lang="ru-RU" sz="26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latin typeface="Arial" pitchFamily="34" charset="0"/>
                <a:cs typeface="Arial" pitchFamily="34" charset="0"/>
              </a:rPr>
              <a:t>69529,6 </a:t>
            </a:r>
            <a:r>
              <a:rPr lang="ru-RU" sz="2600" b="1" dirty="0" err="1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latin typeface="Arial" pitchFamily="34" charset="0"/>
                <a:cs typeface="Arial" pitchFamily="34" charset="0"/>
              </a:rPr>
              <a:t>тыс.руб</a:t>
            </a:r>
            <a:r>
              <a:rPr lang="ru-RU" sz="26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defRPr/>
            </a:pPr>
            <a:endParaRPr lang="ru-RU" sz="2600" b="1" dirty="0">
              <a:ln w="3175" cmpd="dbl">
                <a:solidFill>
                  <a:srgbClr val="026ADC"/>
                </a:solidFill>
              </a:ln>
              <a:solidFill>
                <a:srgbClr val="026ADC"/>
              </a:solidFill>
              <a:effectLst>
                <a:reflection stA="15000" endPos="34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3676" y="2729466"/>
            <a:ext cx="4104456" cy="51253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На осуществление дорожной деятельности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12045,1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тыс.руб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873482" y="1523498"/>
            <a:ext cx="4104456" cy="58210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На ликвидацию несанкционированных свалок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2047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тыс.руб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.</a:t>
            </a:r>
            <a:endParaRPr lang="ru-RU" sz="1400" b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873482" y="3279212"/>
            <a:ext cx="4102746" cy="57606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На   мероприятия в области коммунального хозяйства 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2300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тыс.руб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315929" y="5488054"/>
            <a:ext cx="4127394" cy="53505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На организацию и содержание мест захоронения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1970,4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тыс.руб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32793" name="Picture 2" descr="E:\ostrovski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663" y="103188"/>
            <a:ext cx="1014412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68287D41-9671-4351-8700-B26D9CFE62AD}"/>
              </a:ext>
            </a:extLst>
          </p:cNvPr>
          <p:cNvSpPr/>
          <p:nvPr/>
        </p:nvSpPr>
        <p:spPr>
          <a:xfrm>
            <a:off x="293456" y="4121702"/>
            <a:ext cx="4099926" cy="56572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На обслуживание уличного освещения </a:t>
            </a:r>
          </a:p>
          <a:p>
            <a:pPr algn="ctr">
              <a:defRPr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6104,8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тыс.руб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48F0ABC0-ED6D-44A1-8F80-E8DC22788CAA}"/>
              </a:ext>
            </a:extLst>
          </p:cNvPr>
          <p:cNvSpPr/>
          <p:nvPr/>
        </p:nvSpPr>
        <p:spPr>
          <a:xfrm>
            <a:off x="344951" y="6121373"/>
            <a:ext cx="4099926" cy="55041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На осуществление прочих мероприятий по благоустройству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10705,8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тыс.руб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2A281774-462A-42FD-87D6-B9390415C46A}"/>
              </a:ext>
            </a:extLst>
          </p:cNvPr>
          <p:cNvSpPr/>
          <p:nvPr/>
        </p:nvSpPr>
        <p:spPr>
          <a:xfrm>
            <a:off x="4892009" y="3926884"/>
            <a:ext cx="4104457" cy="72036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Для создания условий по организации досуга и библиотечного обслуживания населения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19500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тыс.руб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5FC717AF-92F6-4FC4-AC33-0DAAC84CFC92}"/>
              </a:ext>
            </a:extLst>
          </p:cNvPr>
          <p:cNvSpPr/>
          <p:nvPr/>
        </p:nvSpPr>
        <p:spPr>
          <a:xfrm>
            <a:off x="315929" y="4792554"/>
            <a:ext cx="4108987" cy="66198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На мероприятия по озеленению территорий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1980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тыс.руб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4132B5E5-FB7F-4E8B-83C6-5193F02A90B0}"/>
              </a:ext>
            </a:extLst>
          </p:cNvPr>
          <p:cNvSpPr/>
          <p:nvPr/>
        </p:nvSpPr>
        <p:spPr>
          <a:xfrm>
            <a:off x="4892009" y="4699809"/>
            <a:ext cx="4122454" cy="97286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На реализацию мероприятий по обеспечению общественного порядка в рамках выполнения наказов избирателей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1286,5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тыс.руб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892009" y="5755581"/>
            <a:ext cx="4104456" cy="91210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На содержание муниципальных служащих, обеспечивающих выполнение отдельных переданных полномочий городского, сельских поселений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1440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тыс.руб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88206" y="3297766"/>
            <a:ext cx="4099926" cy="77137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На содержание сети водоснабжения и водоотведения, финансовое возмещение затрат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1800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тыс.руб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15929" y="1525983"/>
            <a:ext cx="4090706" cy="103958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latin typeface="Arial" panose="020B0604020202020204" pitchFamily="34" charset="0"/>
                <a:cs typeface="Arial" pitchFamily="34" charset="0"/>
              </a:rPr>
              <a:t>На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расходы,связанные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с проведением мероприятий по организации теплоснабжения, </a:t>
            </a:r>
            <a:r>
              <a:rPr lang="ru-RU" sz="1400" b="1" dirty="0" err="1" smtClean="0">
                <a:latin typeface="Arial" panose="020B0604020202020204" pitchFamily="34" charset="0"/>
                <a:cs typeface="Arial" pitchFamily="34" charset="0"/>
              </a:rPr>
              <a:t>додоснабжения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воотведения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населения в границах поселения 7500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тыс.руб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873482" y="2158006"/>
            <a:ext cx="4082706" cy="44065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 обеспечение пожарной безопасности </a:t>
            </a:r>
          </a:p>
          <a:p>
            <a:pPr algn="ctr"/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52 </a:t>
            </a:r>
            <a:r>
              <a:rPr lang="ru-RU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тыс.руб</a:t>
            </a: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83502" y="2663641"/>
            <a:ext cx="4074199" cy="54344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 развитие институтов </a:t>
            </a:r>
            <a:r>
              <a:rPr lang="ru-RU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терр.общ</a:t>
            </a: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самоуправления и поддержку местных инициатив 798 </a:t>
            </a:r>
            <a:r>
              <a:rPr lang="ru-RU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тыс.руб</a:t>
            </a: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94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ый треугольник 4"/>
          <p:cNvSpPr/>
          <p:nvPr/>
        </p:nvSpPr>
        <p:spPr>
          <a:xfrm rot="5400000">
            <a:off x="1449559" y="-1349375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с двумя скругленными соседними углами 12"/>
          <p:cNvSpPr/>
          <p:nvPr/>
        </p:nvSpPr>
        <p:spPr>
          <a:xfrm>
            <a:off x="4859784" y="3731022"/>
            <a:ext cx="4104456" cy="1714202"/>
          </a:xfrm>
          <a:prstGeom prst="round2SameRect">
            <a:avLst>
              <a:gd name="adj1" fmla="val 28610"/>
              <a:gd name="adj2" fmla="val 0"/>
            </a:avLst>
          </a:prstGeom>
          <a:solidFill>
            <a:schemeClr val="accent5">
              <a:lumMod val="20000"/>
              <a:lumOff val="80000"/>
              <a:alpha val="4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" name="Прямоугольник с двумя скругленными соседними углами 2"/>
          <p:cNvSpPr/>
          <p:nvPr/>
        </p:nvSpPr>
        <p:spPr>
          <a:xfrm>
            <a:off x="6000167" y="653843"/>
            <a:ext cx="2964420" cy="1714202"/>
          </a:xfrm>
          <a:prstGeom prst="round2SameRect">
            <a:avLst>
              <a:gd name="adj1" fmla="val 28610"/>
              <a:gd name="adj2" fmla="val 0"/>
            </a:avLst>
          </a:prstGeom>
          <a:solidFill>
            <a:schemeClr val="accent5">
              <a:lumMod val="20000"/>
              <a:lumOff val="80000"/>
              <a:alpha val="49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6451" name="Group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302951"/>
              </p:ext>
            </p:extLst>
          </p:nvPr>
        </p:nvGraphicFramePr>
        <p:xfrm>
          <a:off x="35496" y="1453776"/>
          <a:ext cx="8928745" cy="5168640"/>
        </p:xfrm>
        <a:graphic>
          <a:graphicData uri="http://schemas.openxmlformats.org/drawingml/2006/table">
            <a:tbl>
              <a:tblPr/>
              <a:tblGrid>
                <a:gridCol w="50084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613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6306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589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19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показателя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46C0A">
                            <a:alpha val="84998"/>
                          </a:srgbClr>
                        </a:gs>
                        <a:gs pos="50000">
                          <a:srgbClr val="FFE3CC">
                            <a:alpha val="77998"/>
                          </a:srgbClr>
                        </a:gs>
                        <a:gs pos="100000">
                          <a:srgbClr val="E46C0A">
                            <a:alpha val="70998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2024 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год план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46C0A">
                            <a:alpha val="84998"/>
                          </a:srgbClr>
                        </a:gs>
                        <a:gs pos="50000">
                          <a:srgbClr val="FFE3CC">
                            <a:alpha val="77998"/>
                          </a:srgbClr>
                        </a:gs>
                        <a:gs pos="100000">
                          <a:srgbClr val="E46C0A">
                            <a:alpha val="70998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2024 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год исполнено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46C0A">
                            <a:alpha val="84998"/>
                          </a:srgbClr>
                        </a:gs>
                        <a:gs pos="50000">
                          <a:srgbClr val="FFE3CC">
                            <a:alpha val="77998"/>
                          </a:srgbClr>
                        </a:gs>
                        <a:gs pos="100000">
                          <a:srgbClr val="E46C0A">
                            <a:alpha val="70998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% </a:t>
                      </a:r>
                      <a:r>
                        <a:rPr kumimoji="0" 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выпол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-нения 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46C0A">
                            <a:alpha val="84998"/>
                          </a:srgbClr>
                        </a:gs>
                        <a:gs pos="50000">
                          <a:srgbClr val="FFE3CC">
                            <a:alpha val="77998"/>
                          </a:srgbClr>
                        </a:gs>
                        <a:gs pos="100000">
                          <a:srgbClr val="E46C0A">
                            <a:alpha val="70998"/>
                          </a:srgb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90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всего в </a:t>
                      </a:r>
                      <a:r>
                        <a:rPr kumimoji="0" 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т.ч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.: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2383460,9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2283421,0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95,8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6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Общегосударственные вопросы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136479,0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134931,9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98,9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53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Национальная оборона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AB5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510,3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500,2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98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81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Нацбезопасность и правоохр. деят-ть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5984,2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5889,3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98,4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53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Национальная экономика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115068,5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95973,4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83,4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81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1654217,4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1584746,0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95,8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Охрана окружающей среды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2935,0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2935,0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393843,1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384977,1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97,7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753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 и кинемотография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55127,6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54497,5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98,9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12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политика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10395,7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10192,5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98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53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Физическая культура и спорт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3957,4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3835,4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96,9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753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Средства массовой информации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539,1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539,1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421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Обслуживание государственного внутреннего и муниципального долга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1,6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1,6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421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Межбюджетные трансферты бюджетам МО общего характера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4401,9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4401,9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5" marR="9525" marT="9528" marB="0" anchor="b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</a:tr>
            </a:tbl>
          </a:graphicData>
        </a:graphic>
      </p:graphicFrame>
      <p:pic>
        <p:nvPicPr>
          <p:cNvPr id="19518" name="Picture 2" descr="E:\ostrovski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68263"/>
            <a:ext cx="10128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519" name="WordArt 66"/>
          <p:cNvSpPr>
            <a:spLocks noChangeArrowheads="1" noChangeShapeType="1" noTextEdit="1"/>
          </p:cNvSpPr>
          <p:nvPr/>
        </p:nvSpPr>
        <p:spPr bwMode="auto">
          <a:xfrm>
            <a:off x="1547813" y="188913"/>
            <a:ext cx="6772275" cy="1276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Расходы бюджета района</a:t>
            </a:r>
          </a:p>
          <a:p>
            <a:pPr algn="ctr"/>
            <a:r>
              <a:rPr lang="ru-RU" sz="44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 </a:t>
            </a:r>
            <a:r>
              <a:rPr lang="ru-RU" sz="4400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2024 </a:t>
            </a:r>
            <a:r>
              <a:rPr lang="ru-RU" sz="44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год (тыс. руб.)</a:t>
            </a:r>
          </a:p>
        </p:txBody>
      </p:sp>
    </p:spTree>
    <p:extLst>
      <p:ext uri="{BB962C8B-B14F-4D97-AF65-F5344CB8AC3E}">
        <p14:creationId xmlns:p14="http://schemas.microsoft.com/office/powerpoint/2010/main" val="8220606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rot="5400000">
            <a:off x="1449559" y="-1349375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491" name="Rectangle 2"/>
          <p:cNvSpPr>
            <a:spLocks noChangeArrowheads="1"/>
          </p:cNvSpPr>
          <p:nvPr/>
        </p:nvSpPr>
        <p:spPr bwMode="auto">
          <a:xfrm>
            <a:off x="0" y="148478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0492" name="Rectangle 3"/>
          <p:cNvSpPr>
            <a:spLocks noChangeArrowheads="1"/>
          </p:cNvSpPr>
          <p:nvPr/>
        </p:nvSpPr>
        <p:spPr bwMode="auto">
          <a:xfrm>
            <a:off x="0" y="-438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583276" y="-24481"/>
            <a:ext cx="6475747" cy="1077218"/>
          </a:xfrm>
          <a:prstGeom prst="rect">
            <a:avLst/>
          </a:prstGeom>
          <a:noFill/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Структура расходов бюджета </a:t>
            </a:r>
          </a:p>
          <a:p>
            <a:pPr algn="ctr">
              <a:defRPr/>
            </a:pPr>
            <a:r>
              <a:rPr lang="ru-RU" sz="32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района за </a:t>
            </a:r>
            <a:r>
              <a:rPr lang="ru-RU" sz="32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2024 </a:t>
            </a:r>
            <a:r>
              <a:rPr lang="ru-RU" sz="32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год (тыс. руб.)</a:t>
            </a:r>
          </a:p>
        </p:txBody>
      </p:sp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7196641"/>
              </p:ext>
            </p:extLst>
          </p:nvPr>
        </p:nvGraphicFramePr>
        <p:xfrm>
          <a:off x="1610268" y="2250639"/>
          <a:ext cx="5981700" cy="4037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494" name="TextBox 2"/>
          <p:cNvSpPr txBox="1">
            <a:spLocks noChangeArrowheads="1"/>
          </p:cNvSpPr>
          <p:nvPr/>
        </p:nvSpPr>
        <p:spPr bwMode="auto">
          <a:xfrm>
            <a:off x="-36498" y="3159268"/>
            <a:ext cx="1800225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 b="1" dirty="0"/>
              <a:t>Образование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384977,1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 eaLnBrk="0" hangingPunct="0"/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(16,9%)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0496" name="TextBox 11"/>
          <p:cNvSpPr txBox="1">
            <a:spLocks noChangeArrowheads="1"/>
          </p:cNvSpPr>
          <p:nvPr/>
        </p:nvSpPr>
        <p:spPr bwMode="auto">
          <a:xfrm>
            <a:off x="6373308" y="5674551"/>
            <a:ext cx="2263792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sz="1600" b="1" dirty="0"/>
              <a:t>ЖКХ</a:t>
            </a:r>
            <a:r>
              <a:rPr lang="ru-RU" sz="1600" b="1" dirty="0">
                <a:solidFill>
                  <a:srgbClr val="002060"/>
                </a:solidFill>
              </a:rPr>
              <a:t> </a:t>
            </a:r>
          </a:p>
          <a:p>
            <a:pPr eaLnBrk="0" hangingPunct="0"/>
            <a:r>
              <a:rPr lang="ru-RU" b="1" dirty="0" smtClean="0">
                <a:solidFill>
                  <a:srgbClr val="002060"/>
                </a:solidFill>
              </a:rPr>
              <a:t>1584746 (69,4%)</a:t>
            </a:r>
            <a:endParaRPr lang="ru-RU" b="1" dirty="0">
              <a:solidFill>
                <a:srgbClr val="002060"/>
              </a:solidFill>
            </a:endParaRPr>
          </a:p>
          <a:p>
            <a:pPr eaLnBrk="0" hangingPunct="0"/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0497" name="TextBox 12"/>
          <p:cNvSpPr txBox="1">
            <a:spLocks noChangeArrowheads="1"/>
          </p:cNvSpPr>
          <p:nvPr/>
        </p:nvSpPr>
        <p:spPr bwMode="auto">
          <a:xfrm>
            <a:off x="4315973" y="959805"/>
            <a:ext cx="180181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sz="1600" b="1" dirty="0"/>
              <a:t>Дотации поселениям, средства </a:t>
            </a:r>
            <a:r>
              <a:rPr lang="ru-RU" sz="1600" b="1" dirty="0" err="1"/>
              <a:t>мас.инф</a:t>
            </a:r>
            <a:r>
              <a:rPr lang="ru-RU" sz="1600" b="1" dirty="0"/>
              <a:t>. </a:t>
            </a:r>
          </a:p>
          <a:p>
            <a:pPr eaLnBrk="0" hangingPunct="0"/>
            <a:r>
              <a:rPr lang="ru-RU" b="1" dirty="0" smtClean="0">
                <a:solidFill>
                  <a:srgbClr val="002060"/>
                </a:solidFill>
              </a:rPr>
              <a:t>4401,9 </a:t>
            </a:r>
            <a:r>
              <a:rPr lang="ru-RU" b="1" dirty="0">
                <a:solidFill>
                  <a:srgbClr val="002060"/>
                </a:solidFill>
              </a:rPr>
              <a:t>(</a:t>
            </a:r>
            <a:r>
              <a:rPr lang="ru-RU" b="1" dirty="0" smtClean="0">
                <a:solidFill>
                  <a:srgbClr val="002060"/>
                </a:solidFill>
              </a:rPr>
              <a:t>0,2%)</a:t>
            </a:r>
            <a:endParaRPr lang="ru-RU" b="1" dirty="0">
              <a:solidFill>
                <a:srgbClr val="002060"/>
              </a:solidFill>
            </a:endParaRPr>
          </a:p>
          <a:p>
            <a:pPr eaLnBrk="0" hangingPunct="0"/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0498" name="TextBox 13"/>
          <p:cNvSpPr txBox="1">
            <a:spLocks noChangeArrowheads="1"/>
          </p:cNvSpPr>
          <p:nvPr/>
        </p:nvSpPr>
        <p:spPr bwMode="auto">
          <a:xfrm>
            <a:off x="1077051" y="1377172"/>
            <a:ext cx="18002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 b="1" dirty="0" err="1"/>
              <a:t>Соц.политика</a:t>
            </a:r>
            <a:endParaRPr lang="ru-RU" sz="1600" b="1" dirty="0"/>
          </a:p>
          <a:p>
            <a:pPr eaLnBrk="0" hangingPunct="0"/>
            <a:r>
              <a:rPr lang="ru-RU" b="1" dirty="0" smtClean="0">
                <a:solidFill>
                  <a:srgbClr val="002060"/>
                </a:solidFill>
              </a:rPr>
              <a:t>10192,5 (0,4%)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0499" name="TextBox 14"/>
          <p:cNvSpPr txBox="1">
            <a:spLocks noChangeArrowheads="1"/>
          </p:cNvSpPr>
          <p:nvPr/>
        </p:nvSpPr>
        <p:spPr bwMode="auto">
          <a:xfrm>
            <a:off x="565136" y="2206672"/>
            <a:ext cx="14351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 b="1" dirty="0"/>
              <a:t>Культура</a:t>
            </a:r>
          </a:p>
          <a:p>
            <a:pPr eaLnBrk="0" hangingPunct="0"/>
            <a:r>
              <a:rPr lang="ru-RU" b="1" dirty="0" smtClean="0">
                <a:solidFill>
                  <a:srgbClr val="002060"/>
                </a:solidFill>
              </a:rPr>
              <a:t>54497,5 (2,4%)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0500" name="TextBox 15"/>
          <p:cNvSpPr txBox="1">
            <a:spLocks noChangeArrowheads="1"/>
          </p:cNvSpPr>
          <p:nvPr/>
        </p:nvSpPr>
        <p:spPr bwMode="auto">
          <a:xfrm>
            <a:off x="2489399" y="967018"/>
            <a:ext cx="206851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sz="1600" b="1" dirty="0"/>
              <a:t>Спорт, охрана </a:t>
            </a:r>
            <a:r>
              <a:rPr lang="ru-RU" sz="1600" b="1" dirty="0" err="1" smtClean="0"/>
              <a:t>окр.среды</a:t>
            </a:r>
            <a:r>
              <a:rPr lang="ru-RU" sz="1600" b="1" dirty="0" smtClean="0"/>
              <a:t>, ВУ</a:t>
            </a:r>
            <a:endParaRPr lang="ru-RU" sz="1600" b="1" dirty="0"/>
          </a:p>
          <a:p>
            <a:pPr eaLnBrk="0" hangingPunct="0"/>
            <a:r>
              <a:rPr lang="ru-RU" b="1" dirty="0" smtClean="0">
                <a:solidFill>
                  <a:srgbClr val="002060"/>
                </a:solidFill>
              </a:rPr>
              <a:t>7811,3 (0,3%)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0501" name="TextBox 16"/>
          <p:cNvSpPr txBox="1">
            <a:spLocks noChangeArrowheads="1"/>
          </p:cNvSpPr>
          <p:nvPr/>
        </p:nvSpPr>
        <p:spPr bwMode="auto">
          <a:xfrm>
            <a:off x="6051652" y="1008320"/>
            <a:ext cx="164405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sz="1600" b="1" dirty="0"/>
              <a:t>Общегосударственные вопросы</a:t>
            </a:r>
          </a:p>
          <a:p>
            <a:pPr eaLnBrk="0" hangingPunct="0"/>
            <a:r>
              <a:rPr lang="ru-RU" b="1" dirty="0" smtClean="0">
                <a:solidFill>
                  <a:srgbClr val="002060"/>
                </a:solidFill>
              </a:rPr>
              <a:t>134932 (5,9%)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0502" name="TextBox 17"/>
          <p:cNvSpPr txBox="1">
            <a:spLocks noChangeArrowheads="1"/>
          </p:cNvSpPr>
          <p:nvPr/>
        </p:nvSpPr>
        <p:spPr bwMode="auto">
          <a:xfrm>
            <a:off x="7442351" y="3379908"/>
            <a:ext cx="2077083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sz="1600" b="1" dirty="0" err="1"/>
              <a:t>Нац.экономика</a:t>
            </a:r>
            <a:endParaRPr lang="ru-RU" sz="1600" b="1" dirty="0"/>
          </a:p>
          <a:p>
            <a:pPr eaLnBrk="0" hangingPunct="0"/>
            <a:r>
              <a:rPr lang="ru-RU" b="1" dirty="0" smtClean="0">
                <a:solidFill>
                  <a:srgbClr val="002060"/>
                </a:solidFill>
              </a:rPr>
              <a:t>95973,4 (4,2%)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5" name="Прямая соединительная линия 4"/>
          <p:cNvCxnSpPr>
            <a:cxnSpLocks/>
          </p:cNvCxnSpPr>
          <p:nvPr/>
        </p:nvCxnSpPr>
        <p:spPr>
          <a:xfrm flipV="1">
            <a:off x="5550011" y="2561199"/>
            <a:ext cx="1809769" cy="1166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665070" y="1726033"/>
            <a:ext cx="1839809" cy="964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cxnSpLocks/>
          </p:cNvCxnSpPr>
          <p:nvPr/>
        </p:nvCxnSpPr>
        <p:spPr>
          <a:xfrm flipH="1" flipV="1">
            <a:off x="1583276" y="2659650"/>
            <a:ext cx="2713450" cy="60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0" name="Прямая соединительная линия 9219"/>
          <p:cNvCxnSpPr/>
          <p:nvPr/>
        </p:nvCxnSpPr>
        <p:spPr>
          <a:xfrm>
            <a:off x="4523518" y="4892190"/>
            <a:ext cx="1452148" cy="1059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5" name="Прямая соединительная линия 9224"/>
          <p:cNvCxnSpPr/>
          <p:nvPr/>
        </p:nvCxnSpPr>
        <p:spPr>
          <a:xfrm>
            <a:off x="3681675" y="1535510"/>
            <a:ext cx="861903" cy="1192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8" name="Прямая соединительная линия 9227"/>
          <p:cNvCxnSpPr>
            <a:cxnSpLocks/>
          </p:cNvCxnSpPr>
          <p:nvPr/>
        </p:nvCxnSpPr>
        <p:spPr>
          <a:xfrm flipV="1">
            <a:off x="5291486" y="2150519"/>
            <a:ext cx="826299" cy="5328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32" name="Прямая соединительная линия 9231"/>
          <p:cNvCxnSpPr>
            <a:cxnSpLocks/>
          </p:cNvCxnSpPr>
          <p:nvPr/>
        </p:nvCxnSpPr>
        <p:spPr>
          <a:xfrm flipH="1" flipV="1">
            <a:off x="5671200" y="2960936"/>
            <a:ext cx="2103321" cy="461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45" name="Прямая соединительная линия 9244"/>
          <p:cNvCxnSpPr/>
          <p:nvPr/>
        </p:nvCxnSpPr>
        <p:spPr>
          <a:xfrm flipV="1">
            <a:off x="1385838" y="3161340"/>
            <a:ext cx="1755677" cy="2907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12" name="TextBox 9256"/>
          <p:cNvSpPr txBox="1">
            <a:spLocks noChangeArrowheads="1"/>
          </p:cNvSpPr>
          <p:nvPr/>
        </p:nvSpPr>
        <p:spPr bwMode="auto">
          <a:xfrm>
            <a:off x="55559" y="6141365"/>
            <a:ext cx="6446498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500" b="1" dirty="0">
                <a:solidFill>
                  <a:srgbClr val="0070C0"/>
                </a:solidFill>
              </a:rPr>
              <a:t>Всего расходов – </a:t>
            </a:r>
            <a:r>
              <a:rPr lang="ru-RU" sz="2500" b="1" dirty="0" smtClean="0">
                <a:solidFill>
                  <a:srgbClr val="0070C0"/>
                </a:solidFill>
              </a:rPr>
              <a:t>2283421,0 </a:t>
            </a:r>
            <a:r>
              <a:rPr lang="ru-RU" sz="2500" b="1" dirty="0">
                <a:solidFill>
                  <a:srgbClr val="0070C0"/>
                </a:solidFill>
              </a:rPr>
              <a:t>тыс. руб. </a:t>
            </a:r>
          </a:p>
        </p:txBody>
      </p:sp>
      <p:pic>
        <p:nvPicPr>
          <p:cNvPr id="20513" name="Picture 2" descr="E:\ostrovski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68263"/>
            <a:ext cx="10128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Прямая соединительная линия 28"/>
          <p:cNvCxnSpPr>
            <a:cxnSpLocks/>
          </p:cNvCxnSpPr>
          <p:nvPr/>
        </p:nvCxnSpPr>
        <p:spPr>
          <a:xfrm flipH="1">
            <a:off x="4573569" y="2150519"/>
            <a:ext cx="623518" cy="4263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7210135" y="2228763"/>
            <a:ext cx="175630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1600" b="1" dirty="0"/>
              <a:t>Нац. оборона и безопасность</a:t>
            </a:r>
            <a:endParaRPr lang="ru-RU" sz="1600" b="1" u="sng" dirty="0"/>
          </a:p>
          <a:p>
            <a:pPr eaLnBrk="0" hangingPunct="0"/>
            <a:r>
              <a:rPr lang="ru-RU" b="1" dirty="0" smtClean="0">
                <a:solidFill>
                  <a:srgbClr val="002060"/>
                </a:solidFill>
              </a:rPr>
              <a:t>5889,3 (0,3%)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 rot="5400000">
            <a:off x="1449559" y="-1349375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graphicFrame>
        <p:nvGraphicFramePr>
          <p:cNvPr id="3" name="Содержимое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77210697"/>
              </p:ext>
            </p:extLst>
          </p:nvPr>
        </p:nvGraphicFramePr>
        <p:xfrm>
          <a:off x="5179097" y="1816296"/>
          <a:ext cx="3527425" cy="4304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693311" y="-22622"/>
            <a:ext cx="6332951" cy="1077218"/>
          </a:xfr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latin typeface="Arial" pitchFamily="34" charset="0"/>
                <a:cs typeface="Arial" pitchFamily="34" charset="0"/>
              </a:rPr>
              <a:t>Структура расходов бюджета </a:t>
            </a:r>
            <a:br>
              <a:rPr lang="ru-RU" sz="32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latin typeface="Arial" pitchFamily="34" charset="0"/>
                <a:cs typeface="Arial" pitchFamily="34" charset="0"/>
              </a:rPr>
              <a:t>района за </a:t>
            </a:r>
            <a:r>
              <a:rPr lang="ru-RU" sz="32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latin typeface="Arial" pitchFamily="34" charset="0"/>
                <a:cs typeface="Arial" pitchFamily="34" charset="0"/>
              </a:rPr>
              <a:t>2024 </a:t>
            </a:r>
            <a:r>
              <a:rPr lang="ru-RU" sz="32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latin typeface="Arial" pitchFamily="34" charset="0"/>
                <a:cs typeface="Arial" pitchFamily="34" charset="0"/>
              </a:rPr>
              <a:t>год </a:t>
            </a:r>
          </a:p>
        </p:txBody>
      </p:sp>
      <p:sp>
        <p:nvSpPr>
          <p:cNvPr id="12" name="Заголовок 7"/>
          <p:cNvSpPr txBox="1">
            <a:spLocks/>
          </p:cNvSpPr>
          <p:nvPr/>
        </p:nvSpPr>
        <p:spPr bwMode="auto">
          <a:xfrm>
            <a:off x="503040" y="1321641"/>
            <a:ext cx="86409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800" b="1" dirty="0">
                <a:ln w="3175" cmpd="dbl">
                  <a:solidFill>
                    <a:srgbClr val="026ADC"/>
                  </a:solidFill>
                </a:ln>
                <a:effectLst>
                  <a:reflection stA="15000" endPos="34000" dir="5400000" sy="-100000" algn="bl" rotWithShape="0"/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Расходы бюджета района, ВСЕГО: </a:t>
            </a:r>
            <a:r>
              <a:rPr lang="ru-RU" sz="2800" b="1" dirty="0" smtClean="0">
                <a:ln w="3175" cmpd="dbl">
                  <a:solidFill>
                    <a:srgbClr val="026ADC"/>
                  </a:solidFill>
                </a:ln>
                <a:effectLst>
                  <a:reflection stA="15000" endPos="34000" dir="5400000" sy="-100000" algn="bl" rotWithShape="0"/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2283421</a:t>
            </a:r>
            <a:endParaRPr lang="ru-RU" sz="2800" b="1" dirty="0">
              <a:ln w="3175" cmpd="dbl">
                <a:solidFill>
                  <a:srgbClr val="026ADC"/>
                </a:solidFill>
              </a:ln>
              <a:effectLst>
                <a:reflection stA="15000" endPos="34000" dir="5400000" sy="-100000" algn="bl" rotWithShape="0"/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2" name="Содержимое 1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37157633"/>
              </p:ext>
            </p:extLst>
          </p:nvPr>
        </p:nvGraphicFramePr>
        <p:xfrm>
          <a:off x="458788" y="1989138"/>
          <a:ext cx="4687887" cy="4868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2541" name="Группа 15"/>
          <p:cNvGrpSpPr>
            <a:grpSpLocks/>
          </p:cNvGrpSpPr>
          <p:nvPr/>
        </p:nvGrpSpPr>
        <p:grpSpPr bwMode="auto">
          <a:xfrm>
            <a:off x="3203848" y="2029084"/>
            <a:ext cx="5757051" cy="4794360"/>
            <a:chOff x="2808287" y="1833210"/>
            <a:chExt cx="5757052" cy="4795270"/>
          </a:xfrm>
        </p:grpSpPr>
        <p:sp>
          <p:nvSpPr>
            <p:cNvPr id="22543" name="TextBox 6"/>
            <p:cNvSpPr txBox="1">
              <a:spLocks noChangeArrowheads="1"/>
            </p:cNvSpPr>
            <p:nvPr/>
          </p:nvSpPr>
          <p:spPr bwMode="auto">
            <a:xfrm>
              <a:off x="2808287" y="1833210"/>
              <a:ext cx="3311525" cy="978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ru-RU" altLang="ru-RU" sz="1500" b="1" dirty="0"/>
                <a:t>2. </a:t>
              </a:r>
              <a:r>
                <a:rPr lang="ru-RU" altLang="ru-RU" sz="1600" b="1" dirty="0"/>
                <a:t>Расходы на непрограммные</a:t>
              </a:r>
            </a:p>
            <a:p>
              <a:pPr>
                <a:lnSpc>
                  <a:spcPct val="120000"/>
                </a:lnSpc>
              </a:pPr>
              <a:r>
                <a:rPr lang="ru-RU" altLang="ru-RU" sz="1600" b="1" dirty="0"/>
                <a:t>    направления деятельности,</a:t>
              </a:r>
            </a:p>
            <a:p>
              <a:pPr>
                <a:lnSpc>
                  <a:spcPct val="120000"/>
                </a:lnSpc>
              </a:pPr>
              <a:r>
                <a:rPr lang="ru-RU" altLang="ru-RU" sz="1600" b="1" dirty="0"/>
                <a:t>                ВСЕГО </a:t>
              </a:r>
              <a:r>
                <a:rPr lang="ru-RU" altLang="ru-RU" sz="1600" b="1" dirty="0" smtClean="0"/>
                <a:t>69968,1 </a:t>
              </a:r>
              <a:r>
                <a:rPr lang="ru-RU" altLang="ru-RU" sz="1600" b="1" dirty="0"/>
                <a:t>(</a:t>
              </a:r>
              <a:r>
                <a:rPr lang="ru-RU" altLang="ru-RU" sz="1600" b="1" dirty="0" smtClean="0"/>
                <a:t>3,1%)</a:t>
              </a:r>
              <a:endParaRPr lang="ru-RU" altLang="ru-RU" sz="1600" b="1" dirty="0"/>
            </a:p>
          </p:txBody>
        </p:sp>
        <p:sp>
          <p:nvSpPr>
            <p:cNvPr id="22544" name="TextBox 21"/>
            <p:cNvSpPr txBox="1">
              <a:spLocks noChangeArrowheads="1"/>
            </p:cNvSpPr>
            <p:nvPr/>
          </p:nvSpPr>
          <p:spPr bwMode="auto">
            <a:xfrm>
              <a:off x="6639064" y="5150870"/>
              <a:ext cx="1926275" cy="1477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ru-RU" altLang="ru-RU" sz="1500" b="1" dirty="0"/>
            </a:p>
            <a:p>
              <a:pPr algn="ctr"/>
              <a:r>
                <a:rPr lang="ru-RU" altLang="ru-RU" sz="1500" b="1" dirty="0"/>
                <a:t>Функционирование главы </a:t>
              </a:r>
              <a:r>
                <a:rPr lang="ru-RU" altLang="ru-RU" sz="1500" b="1" dirty="0" smtClean="0"/>
                <a:t>р-</a:t>
              </a:r>
              <a:r>
                <a:rPr lang="ru-RU" altLang="ru-RU" sz="1500" b="1" dirty="0" err="1" smtClean="0"/>
                <a:t>на,председателя</a:t>
              </a:r>
              <a:r>
                <a:rPr lang="ru-RU" altLang="ru-RU" sz="1500" b="1" dirty="0"/>
                <a:t>, аппарата СД, КСП </a:t>
              </a:r>
              <a:r>
                <a:rPr lang="ru-RU" altLang="ru-RU" sz="1500" b="1" dirty="0" smtClean="0"/>
                <a:t>5111,5</a:t>
              </a:r>
              <a:endParaRPr lang="ru-RU" altLang="ru-RU" sz="1500" b="1" dirty="0"/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4356099" y="2636638"/>
              <a:ext cx="0" cy="1584626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2548" name="TextBox 20"/>
            <p:cNvSpPr txBox="1">
              <a:spLocks noChangeArrowheads="1"/>
            </p:cNvSpPr>
            <p:nvPr/>
          </p:nvSpPr>
          <p:spPr bwMode="auto">
            <a:xfrm>
              <a:off x="4464049" y="5726437"/>
              <a:ext cx="2051844" cy="784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altLang="ru-RU" sz="1500" b="1" dirty="0"/>
                <a:t>Из резервных фондов района и области </a:t>
              </a:r>
              <a:r>
                <a:rPr lang="ru-RU" altLang="ru-RU" sz="1500" b="1" dirty="0" smtClean="0"/>
                <a:t>4462,3</a:t>
              </a:r>
              <a:endParaRPr lang="ru-RU" altLang="ru-RU" sz="1500" b="1" dirty="0"/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 flipH="1">
              <a:off x="6227763" y="5683791"/>
              <a:ext cx="411615" cy="685768"/>
            </a:xfrm>
            <a:prstGeom prst="line">
              <a:avLst/>
            </a:prstGeom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7756181" y="5221506"/>
              <a:ext cx="263290" cy="462285"/>
            </a:xfrm>
            <a:prstGeom prst="line">
              <a:avLst/>
            </a:prstGeom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542" name="Picture 2" descr="E:\ostrovskiy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" y="68263"/>
            <a:ext cx="10128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право 3"/>
          <p:cNvSpPr/>
          <p:nvPr/>
        </p:nvSpPr>
        <p:spPr>
          <a:xfrm>
            <a:off x="4596589" y="4163407"/>
            <a:ext cx="978408" cy="484632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rot="5400000">
            <a:off x="1449559" y="-1349375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55574" y="37627"/>
            <a:ext cx="5690982" cy="1569660"/>
          </a:xfrm>
          <a:prstGeom prst="rect">
            <a:avLst/>
          </a:prstGeom>
          <a:noFill/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Расходы на </a:t>
            </a:r>
            <a:r>
              <a:rPr lang="ru-RU" sz="32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реализацию </a:t>
            </a:r>
          </a:p>
          <a:p>
            <a:pPr algn="ctr">
              <a:defRPr/>
            </a:pPr>
            <a:r>
              <a:rPr lang="ru-RU" sz="32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Муниципальных программ</a:t>
            </a:r>
            <a:endParaRPr lang="ru-RU" sz="3200" b="1" dirty="0">
              <a:ln w="3175" cmpd="dbl">
                <a:solidFill>
                  <a:srgbClr val="026ADC"/>
                </a:solidFill>
              </a:ln>
              <a:solidFill>
                <a:srgbClr val="026ADC"/>
              </a:solidFill>
              <a:effectLst>
                <a:reflection stA="15000" endPos="34000" dir="5400000" sy="-100000" algn="bl" rotWithShape="0"/>
              </a:effectLst>
              <a:cs typeface="+mn-cs"/>
            </a:endParaRPr>
          </a:p>
          <a:p>
            <a:pPr algn="ctr">
              <a:defRPr/>
            </a:pPr>
            <a:r>
              <a:rPr lang="ru-RU" sz="32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 </a:t>
            </a:r>
            <a:endParaRPr lang="ru-RU" sz="3200" b="1" dirty="0">
              <a:ln w="3175" cmpd="dbl">
                <a:solidFill>
                  <a:srgbClr val="026ADC"/>
                </a:solidFill>
              </a:ln>
              <a:solidFill>
                <a:srgbClr val="026ADC"/>
              </a:solidFill>
              <a:effectLst>
                <a:reflection stA="15000" endPos="34000" dir="5400000" sy="-100000" algn="bl" rotWithShape="0"/>
              </a:effectLst>
              <a:cs typeface="+mn-cs"/>
            </a:endParaRPr>
          </a:p>
        </p:txBody>
      </p:sp>
      <p:graphicFrame>
        <p:nvGraphicFramePr>
          <p:cNvPr id="8" name="Group 1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428511"/>
              </p:ext>
            </p:extLst>
          </p:nvPr>
        </p:nvGraphicFramePr>
        <p:xfrm>
          <a:off x="280988" y="1123950"/>
          <a:ext cx="8827516" cy="5546379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3305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766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3284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500" b="1" kern="1200" baseline="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№ п/п</a:t>
                      </a:r>
                    </a:p>
                  </a:txBody>
                  <a:tcPr marL="91441" marR="91441" marT="45711" marB="45711" anchor="ctr" horzOverflow="overflow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D3F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D3F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500" b="1" kern="1200" baseline="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 marL="91441" marR="91441" marT="45711" marB="45711" anchor="ctr" horzOverflow="overflow">
                    <a:lnL w="12700" cap="flat" cmpd="sng" algn="ctr">
                      <a:solidFill>
                        <a:srgbClr val="7D3F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D3F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D3F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500" b="1" kern="1200" baseline="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Сумма,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500" b="1" kern="1200" baseline="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тыс. руб.</a:t>
                      </a:r>
                    </a:p>
                  </a:txBody>
                  <a:tcPr marL="91441" marR="91441" marT="45711" marB="45711" anchor="ctr" horzOverflow="overflow">
                    <a:lnL w="12700" cap="flat" cmpd="sng" algn="ctr">
                      <a:solidFill>
                        <a:srgbClr val="7D3F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D3F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altLang="ru-RU" sz="1500" b="1" kern="1200" baseline="0" dirty="0">
                        <a:solidFill>
                          <a:srgbClr val="0070C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41" marR="91441" marT="45711" marB="45711" anchor="ctr" horzOverflow="overflow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763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200" b="1" kern="1200" baseline="0" dirty="0" err="1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Испол</a:t>
                      </a:r>
                      <a:r>
                        <a:rPr lang="ru-RU" altLang="ru-RU" sz="1200" b="1" kern="1200" baseline="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200" b="1" kern="1200" baseline="0" dirty="0" err="1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нено</a:t>
                      </a:r>
                      <a:r>
                        <a:rPr lang="ru-RU" altLang="ru-RU" sz="1200" b="1" kern="1200" baseline="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200" b="1" kern="1200" baseline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2024 </a:t>
                      </a:r>
                      <a:r>
                        <a:rPr lang="ru-RU" altLang="ru-RU" sz="1200" b="1" kern="1200" baseline="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год</a:t>
                      </a:r>
                    </a:p>
                  </a:txBody>
                  <a:tcPr marL="91441" marR="91441" marT="45711" marB="45711" anchor="ctr" horzOverflow="overflow">
                    <a:lnL w="12700" cap="flat" cmpd="sng" algn="ctr">
                      <a:solidFill>
                        <a:srgbClr val="7D3F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D3F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D3F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200" b="1" kern="1200" baseline="0" dirty="0" err="1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Испол-нено</a:t>
                      </a:r>
                      <a:r>
                        <a:rPr lang="ru-RU" altLang="ru-RU" sz="1200" b="1" kern="1200" baseline="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200" b="1" kern="1200" baseline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2024 </a:t>
                      </a:r>
                      <a:r>
                        <a:rPr lang="ru-RU" altLang="ru-RU" sz="1200" b="1" kern="1200" baseline="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год</a:t>
                      </a:r>
                    </a:p>
                  </a:txBody>
                  <a:tcPr marL="91441" marR="91441" marT="45711" marB="45711" anchor="ctr" horzOverflow="overflow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126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1" marR="90001" marT="46790" marB="46790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D3F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rtl="0" fontAlgn="t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Расходы на реализацию  муниципальных программ, всего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D3F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500" b="1" kern="12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2312516,3</a:t>
                      </a:r>
                      <a:endParaRPr lang="ru-RU" altLang="ru-RU" sz="1500" b="1" kern="1200" baseline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41" marR="91441" marT="45711" marB="45711" anchor="ctr" horzOverflow="overflow">
                    <a:lnL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D3F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500" b="1" kern="12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2213452,9</a:t>
                      </a:r>
                      <a:endParaRPr lang="ru-RU" altLang="ru-RU" sz="1500" b="1" kern="1200" baseline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41" marR="91441" marT="45711" marB="45711" anchor="ctr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6725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0001" marR="90001" marT="46790" marB="46790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108000" algn="l" rtl="0" fontAlgn="t"/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МП «Развитие</a:t>
                      </a:r>
                      <a:r>
                        <a:rPr lang="ru-RU" sz="1500" b="0" i="0" u="none" strike="noStrike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образования, молодежной политики, физической культуры и спорта в муниципальном образовании»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399856,5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85726" marT="9525" marB="0">
                    <a:lnL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390968,0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85726" marT="9525" marB="0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4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0001" marR="90001" marT="46790" marB="46790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108000" algn="l" rtl="0" fontAlgn="t"/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МП «Развитие культуры в</a:t>
                      </a:r>
                      <a:r>
                        <a:rPr lang="ru-RU" sz="1500" b="0" i="0" u="none" strike="noStrike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муниципальном образовании»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55810,2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85726" marT="9525" marB="0">
                    <a:lnL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55180,1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85726" marT="9525" marB="0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56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0001" marR="90001" marT="46790" marB="46790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108000" algn="l" rtl="0" fontAlgn="t"/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МП «Содействие экономическому</a:t>
                      </a:r>
                      <a:r>
                        <a:rPr lang="ru-RU" sz="1500" b="0" i="0" u="none" strike="noStrike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развитию и инвестиционной привлекательности муниципального образования»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1643,3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85726" marT="9525" marB="0">
                    <a:lnL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1588,3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85726" marT="9525" marB="0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56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0001" marR="90001" marT="46790" marB="46790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108000" algn="l" rtl="0" fontAlgn="t"/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МП «Обеспечение безопасности граждан</a:t>
                      </a:r>
                      <a:r>
                        <a:rPr lang="ru-RU" sz="1500" b="0" i="0" u="none" strike="noStrike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на территории  муниципального образования»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6202,0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85726" marT="9525" marB="0">
                    <a:lnL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5996,0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85726" marT="9525" marB="0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56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0001" marR="90001" marT="46790" marB="46790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108000" algn="l" rtl="0" fontAlgn="t"/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МП «Комплексное развитие систем коммунальной инфраструктуры и благоустройства муниципального образования</a:t>
                      </a:r>
                      <a:r>
                        <a:rPr lang="ru-RU" sz="1500" b="0" i="0" u="none" strike="noStrike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»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1659152,0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85726" marT="9525" marB="0">
                    <a:lnL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1589744,3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85726" marT="9525" marB="0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0001" marR="90001" marT="46790" marB="46790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108000" algn="l" rtl="0" fontAlgn="t"/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МП «Развитие транспортного обслуживания населения </a:t>
                      </a:r>
                      <a:r>
                        <a:rPr lang="ru-RU" sz="1500" b="0" i="0" u="none" strike="noStrike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на территории  муниципального образования»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111463,4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85726" marT="9525" marB="0">
                    <a:lnL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92443,9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85726" marT="9525" marB="0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923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90001" marR="90001" marT="46790" marB="46790" horzOverflow="overflow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108000" algn="l" rtl="0" fontAlgn="t"/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МП «Управление и обеспечение деятельности администрации муниципального образования, создание условий</a:t>
                      </a:r>
                      <a:r>
                        <a:rPr lang="ru-RU" sz="1500" b="0" i="0" u="none" strike="noStrike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для эффективного управления муниципальными финансами и муниципальным долгом» 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78388,9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85726" marT="9525" marB="0">
                    <a:lnL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77532,3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85726" marT="9525" marB="0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76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tx2">
                            <a:lumMod val="18000"/>
                            <a:lumOff val="82000"/>
                          </a:schemeClr>
                        </a:gs>
                        <a:gs pos="52000">
                          <a:srgbClr val="ACBCEE">
                            <a:lumMod val="29000"/>
                            <a:lumOff val="71000"/>
                          </a:srgbClr>
                        </a:gs>
                        <a:gs pos="100000">
                          <a:schemeClr val="bg1">
                            <a:lumMod val="0"/>
                            <a:lumOff val="100000"/>
                          </a:schemeClr>
                        </a:gs>
                      </a:gsLst>
                      <a:lin ang="108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01" y="44624"/>
            <a:ext cx="892799" cy="11079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3045727"/>
              </p:ext>
            </p:extLst>
          </p:nvPr>
        </p:nvGraphicFramePr>
        <p:xfrm>
          <a:off x="683568" y="305420"/>
          <a:ext cx="8064500" cy="6552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26" y="44624"/>
            <a:ext cx="1012024" cy="125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29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rot="5400000">
            <a:off x="1394000" y="-1393998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26533" y="405126"/>
            <a:ext cx="6949082" cy="1077218"/>
          </a:xfrm>
          <a:prstGeom prst="rect">
            <a:avLst/>
          </a:prstGeom>
          <a:noFill/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32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Общегосударственные вопросы,</a:t>
            </a:r>
          </a:p>
          <a:p>
            <a:pPr algn="ctr" eaLnBrk="0" hangingPunct="0">
              <a:defRPr/>
            </a:pPr>
            <a:r>
              <a:rPr lang="ru-RU" sz="2800" b="1" dirty="0" err="1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тыс.руб</a:t>
            </a:r>
            <a:r>
              <a:rPr lang="ru-RU" sz="28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.</a:t>
            </a:r>
            <a:r>
              <a:rPr lang="ru-RU" sz="32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 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393111"/>
              </p:ext>
            </p:extLst>
          </p:nvPr>
        </p:nvGraphicFramePr>
        <p:xfrm>
          <a:off x="323529" y="1628800"/>
          <a:ext cx="8750637" cy="493776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60851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2184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2024год </a:t>
                      </a:r>
                      <a:r>
                        <a:rPr lang="ru-RU" dirty="0"/>
                        <a:t>(план)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2024 </a:t>
                      </a:r>
                      <a:r>
                        <a:rPr lang="ru-RU" dirty="0"/>
                        <a:t>год (исполнено)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%</a:t>
                      </a:r>
                    </a:p>
                    <a:p>
                      <a:pPr algn="ctr"/>
                      <a:r>
                        <a:rPr lang="ru-RU" dirty="0"/>
                        <a:t>выполнения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ВСЕГО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136479,0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134931,9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98,9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83280">
                <a:tc>
                  <a:txBody>
                    <a:bodyPr/>
                    <a:lstStyle/>
                    <a:p>
                      <a:pPr algn="ctr"/>
                      <a:r>
                        <a:rPr lang="ru-RU" b="0" dirty="0"/>
                        <a:t>Функционирование</a:t>
                      </a:r>
                      <a:r>
                        <a:rPr lang="ru-RU" b="0" baseline="0" dirty="0"/>
                        <a:t> высшего должностного лица, законодательного органа, аппарата Администрации, финансового </a:t>
                      </a:r>
                      <a:r>
                        <a:rPr lang="ru-RU" b="0" baseline="0" dirty="0" err="1"/>
                        <a:t>органа,КСП</a:t>
                      </a:r>
                      <a:r>
                        <a:rPr lang="ru-RU" b="0" baseline="0" dirty="0"/>
                        <a:t>, комитета по управлению муниципальным имуществом, комиссии по делам несовершеннолетних, оценка имущества и кадастровые работы, использование информационно-коммуникационных технологий, публикации в районной газете, резервные фонды, </a:t>
                      </a:r>
                      <a:r>
                        <a:rPr lang="ru-RU" b="0" baseline="0" dirty="0" smtClean="0"/>
                        <a:t>обеспечение </a:t>
                      </a:r>
                      <a:r>
                        <a:rPr lang="ru-RU" b="0" baseline="0" dirty="0"/>
                        <a:t>деятельности центра финансового обслуживания и др.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136479,0</a:t>
                      </a:r>
                    </a:p>
                    <a:p>
                      <a:pPr algn="ctr"/>
                      <a:r>
                        <a:rPr lang="ru-RU" sz="1600" b="0" dirty="0" smtClean="0"/>
                        <a:t> 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134931,9</a:t>
                      </a:r>
                    </a:p>
                    <a:p>
                      <a:pPr algn="ctr"/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Оплата</a:t>
                      </a:r>
                      <a:r>
                        <a:rPr lang="ru-RU" sz="1600" baseline="0" dirty="0"/>
                        <a:t> по заключенным контрактам, трудовым договорам, </a:t>
                      </a:r>
                      <a:r>
                        <a:rPr lang="ru-RU" sz="1600" baseline="0" dirty="0" err="1"/>
                        <a:t>мун.контрактам</a:t>
                      </a:r>
                      <a:r>
                        <a:rPr lang="ru-RU" sz="1600" baseline="0" dirty="0"/>
                        <a:t> и договорам согласно выполненных работ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34859" name="Picture 2" descr="E:\ostrovski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68263"/>
            <a:ext cx="10128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874275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rot="5400000">
            <a:off x="1449559" y="-1349375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65003"/>
            <a:ext cx="6840760" cy="1077218"/>
          </a:xfrm>
          <a:prstGeom prst="rect">
            <a:avLst/>
          </a:prstGeom>
          <a:noFill/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32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</a:rPr>
              <a:t>Содержание аппарата управления, тыс. руб.</a:t>
            </a:r>
          </a:p>
        </p:txBody>
      </p:sp>
      <p:pic>
        <p:nvPicPr>
          <p:cNvPr id="48133" name="Picture 2" descr="E:\ostrovski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68263"/>
            <a:ext cx="10128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242637"/>
              </p:ext>
            </p:extLst>
          </p:nvPr>
        </p:nvGraphicFramePr>
        <p:xfrm>
          <a:off x="107949" y="1349201"/>
          <a:ext cx="8980491" cy="542714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743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299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1855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138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84382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17715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4E9E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4E9E9"/>
                          </a:solidFill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b="1" dirty="0">
                          <a:solidFill>
                            <a:srgbClr val="F4E9E9"/>
                          </a:solidFill>
                          <a:latin typeface="Arial" pitchFamily="34" charset="0"/>
                          <a:cs typeface="Arial" pitchFamily="34" charset="0"/>
                        </a:rPr>
                        <a:t>год (план)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4E9E9"/>
                          </a:solidFill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b="1" dirty="0">
                          <a:solidFill>
                            <a:srgbClr val="F4E9E9"/>
                          </a:solidFill>
                          <a:latin typeface="Arial" pitchFamily="34" charset="0"/>
                          <a:cs typeface="Arial" pitchFamily="34" charset="0"/>
                        </a:rPr>
                        <a:t>год (исполнено)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F4E9E9"/>
                          </a:solidFill>
                          <a:latin typeface="Arial" pitchFamily="34" charset="0"/>
                          <a:cs typeface="Arial" pitchFamily="34" charset="0"/>
                        </a:rPr>
                        <a:t>% выполнения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4E9E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44973">
                <a:tc>
                  <a:txBody>
                    <a:bodyPr/>
                    <a:lstStyle/>
                    <a:p>
                      <a:r>
                        <a:rPr lang="ru-RU" b="1" dirty="0"/>
                        <a:t>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68793,3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68120,9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Расходы на выплаты по оплате труда, заключенным контрактам, и договорам согласно выполненных работ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2400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Собрание депутатов района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2516,9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2509,9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99,7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2400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Администрация района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46777,2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46184,6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98,7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2400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Управление образования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5981,1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5954,0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99,5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2400">
                <a:tc>
                  <a:txBody>
                    <a:bodyPr/>
                    <a:lstStyle/>
                    <a:p>
                      <a:pPr algn="l"/>
                      <a:r>
                        <a:rPr lang="ru-RU" b="0" i="0" u="none" dirty="0">
                          <a:latin typeface="Arial" pitchFamily="34" charset="0"/>
                          <a:cs typeface="Arial" pitchFamily="34" charset="0"/>
                        </a:rPr>
                        <a:t>Финансовое</a:t>
                      </a:r>
                      <a:r>
                        <a:rPr lang="ru-RU" b="0" i="0" u="none" baseline="0" dirty="0">
                          <a:latin typeface="Arial" pitchFamily="34" charset="0"/>
                          <a:cs typeface="Arial" pitchFamily="34" charset="0"/>
                        </a:rPr>
                        <a:t> управление</a:t>
                      </a:r>
                      <a:endParaRPr lang="ru-RU" b="0" i="0" u="non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7280,3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7280,2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3773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КУМИ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5420,7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5378,1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99,2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03773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КСП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817,1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814,1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99,6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28797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35161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rot="5400000">
            <a:off x="1394000" y="-1393998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3769" y="405126"/>
            <a:ext cx="8210719" cy="584775"/>
          </a:xfrm>
          <a:prstGeom prst="rect">
            <a:avLst/>
          </a:prstGeom>
          <a:noFill/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32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Национальная оборона, тыс. руб.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664648"/>
              </p:ext>
            </p:extLst>
          </p:nvPr>
        </p:nvGraphicFramePr>
        <p:xfrm>
          <a:off x="107951" y="1515077"/>
          <a:ext cx="8856538" cy="412873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7277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37626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954258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год (план)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год (исполнено)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</a:p>
                    <a:p>
                      <a:pPr algn="ctr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выполнения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62798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510,3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500,2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98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130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>
                          <a:latin typeface="Arial" pitchFamily="34" charset="0"/>
                          <a:cs typeface="Arial" pitchFamily="34" charset="0"/>
                        </a:rPr>
                        <a:t>Обеспечение первичного воинского учета в сельских поселениях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510,3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500,2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98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latin typeface="Arial" pitchFamily="34" charset="0"/>
                          <a:cs typeface="Arial" pitchFamily="34" charset="0"/>
                        </a:rPr>
                        <a:t>Расходы произведены за счет средств субвенции в соответствии с фактической потребностью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34859" name="Picture 2" descr="E:\ostrovski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68263"/>
            <a:ext cx="10128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59260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 flipV="1">
            <a:off x="19050" y="590550"/>
            <a:ext cx="1428750" cy="111025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endParaRPr lang="ru-RU" sz="3600" kern="10" spc="0" dirty="0">
              <a:ln>
                <a:noFill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1187624" y="1340768"/>
            <a:ext cx="7776864" cy="1143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>
                <a:ln>
                  <a:noFill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        </a:t>
            </a:r>
            <a:endParaRPr lang="ru-RU" sz="3600" kern="10" spc="0" dirty="0">
              <a:ln>
                <a:noFill/>
              </a:ln>
              <a:solidFill>
                <a:srgbClr val="00B0F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8BC4610-BECD-9FE3-3C43-73E0FFD01A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72373"/>
          </a:xfrm>
          <a:prstGeom prst="rect">
            <a:avLst/>
          </a:prstGeom>
          <a:effectLst>
            <a:glow rad="127000">
              <a:schemeClr val="accent1"/>
            </a:glow>
          </a:effectLst>
        </p:spPr>
      </p:pic>
    </p:spTree>
    <p:extLst>
      <p:ext uri="{BB962C8B-B14F-4D97-AF65-F5344CB8AC3E}">
        <p14:creationId xmlns:p14="http://schemas.microsoft.com/office/powerpoint/2010/main" val="34429479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rot="5400000">
            <a:off x="1501950" y="-1205361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68263"/>
            <a:ext cx="7848872" cy="461665"/>
          </a:xfrm>
          <a:prstGeom prst="rect">
            <a:avLst/>
          </a:prstGeom>
          <a:noFill/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4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</a:rPr>
              <a:t>Национальная экономика,  тыс. руб.</a:t>
            </a:r>
          </a:p>
        </p:txBody>
      </p:sp>
      <p:pic>
        <p:nvPicPr>
          <p:cNvPr id="44037" name="Picture 2" descr="E:\ostrovski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68263"/>
            <a:ext cx="10128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995374"/>
              </p:ext>
            </p:extLst>
          </p:nvPr>
        </p:nvGraphicFramePr>
        <p:xfrm>
          <a:off x="0" y="1196752"/>
          <a:ext cx="9144000" cy="7193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5963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год (план)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год (исполнено)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% исп.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94488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115068,5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95973,4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83,4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Согласно выполнен. работ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8436">
                <a:tc>
                  <a:txBody>
                    <a:bodyPr/>
                    <a:lstStyle/>
                    <a:p>
                      <a:pPr algn="l"/>
                      <a:r>
                        <a:rPr lang="ru-RU" sz="1600" baseline="0" dirty="0">
                          <a:latin typeface="Arial" pitchFamily="34" charset="0"/>
                          <a:cs typeface="Arial" pitchFamily="34" charset="0"/>
                        </a:rPr>
                        <a:t>Мероприятия в сфере занятости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79,1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58,7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74,2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ИМТ из области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1088">
                <a:tc>
                  <a:txBody>
                    <a:bodyPr/>
                    <a:lstStyle/>
                    <a:p>
                      <a:pPr algn="l"/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Обеспечение деятельности по обращению с животными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1725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1724,7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субвенция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из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области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  <a:ea typeface="+mn-ea"/>
                          <a:cs typeface="+mn-cs"/>
                        </a:rPr>
                        <a:t>Ликвидации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 очагов сорного растения борщевик Сосновского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774,6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774,6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субсидия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из области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69392"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Расходы на подготовку проектов межевания земельных участков и на проведение кадастровых работ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386,7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386,7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субсидия из области, </a:t>
                      </a:r>
                      <a:r>
                        <a:rPr lang="ru-RU" sz="14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соф.из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м.б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186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Временного трудоустройства несовершеннолетних граждан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293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293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190472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Мероприятий по установке знаков туристической навигации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252,5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252,5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субсидия из области,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соф.из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м.б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7489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Поддержка среднего и малого предпринимательства, включая крестьянские (фермерские) хозяйства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39,3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39,3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Поддержка социально ориентированных некоммерческих организаций</a:t>
                      </a:r>
                    </a:p>
                    <a:p>
                      <a:pPr algn="l"/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54,9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субсидия из области,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соф.из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м.б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899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rot="5400000">
            <a:off x="1473198" y="-1749076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03424" y="111715"/>
            <a:ext cx="7704856" cy="954107"/>
          </a:xfrm>
          <a:prstGeom prst="rect">
            <a:avLst/>
          </a:prstGeom>
          <a:noFill/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32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Национальная экономика </a:t>
            </a:r>
          </a:p>
          <a:p>
            <a:pPr algn="ctr" eaLnBrk="0" hangingPunct="0">
              <a:defRPr/>
            </a:pPr>
            <a:r>
              <a:rPr lang="ru-RU" sz="24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  </a:t>
            </a:r>
            <a:r>
              <a:rPr lang="ru-RU" sz="20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тыс. руб.</a:t>
            </a:r>
          </a:p>
        </p:txBody>
      </p:sp>
      <p:pic>
        <p:nvPicPr>
          <p:cNvPr id="46085" name="Picture 2" descr="E:\ostrovski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372" y="19623"/>
            <a:ext cx="964410" cy="119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892295"/>
              </p:ext>
            </p:extLst>
          </p:nvPr>
        </p:nvGraphicFramePr>
        <p:xfrm>
          <a:off x="35372" y="1078200"/>
          <a:ext cx="9073255" cy="4511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9251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4754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3277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4360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38991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год (план)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год (исполнено)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% исполнения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4771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>
                          <a:latin typeface="Arial" pitchFamily="34" charset="0"/>
                          <a:cs typeface="Arial" pitchFamily="34" charset="0"/>
                        </a:rPr>
                        <a:t>в т.ч. всего дорожное</a:t>
                      </a:r>
                      <a:r>
                        <a:rPr lang="ru-RU" sz="1800" b="1" baseline="0" dirty="0">
                          <a:latin typeface="Arial" pitchFamily="34" charset="0"/>
                          <a:cs typeface="Arial" pitchFamily="34" charset="0"/>
                        </a:rPr>
                        <a:t> хозяйство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111463,4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92443,9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82,9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Согласно выполнен-</a:t>
                      </a:r>
                      <a:r>
                        <a:rPr lang="ru-RU" sz="1200" dirty="0" err="1">
                          <a:latin typeface="Arial" pitchFamily="34" charset="0"/>
                          <a:cs typeface="Arial" pitchFamily="34" charset="0"/>
                        </a:rPr>
                        <a:t>ных</a:t>
                      </a:r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 работ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0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Ремонт дорог городского и сельских поселений (акцизы поселений)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16163,5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11794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73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ИМТ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22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Ремонт дорог межселенных территорий (акцизы район)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35823,1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21277,7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59,4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9747">
                <a:tc>
                  <a:txBody>
                    <a:bodyPr/>
                    <a:lstStyle/>
                    <a:p>
                      <a:pPr algn="l"/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БКД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27496,3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27496,3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ИМТ </a:t>
                      </a:r>
                      <a:r>
                        <a:rPr lang="ru-RU" sz="1400" dirty="0" err="1">
                          <a:latin typeface="Arial" pitchFamily="34" charset="0"/>
                          <a:cs typeface="Arial" pitchFamily="34" charset="0"/>
                        </a:rPr>
                        <a:t>обл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38992">
                <a:tc>
                  <a:txBody>
                    <a:bodyPr/>
                    <a:lstStyle/>
                    <a:p>
                      <a:pPr algn="l"/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Повышение безопасности дорожного движения, капитальный ремонт дворовых территорий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25110,5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25110,5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Субсидия, МБ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12967">
                <a:tc>
                  <a:txBody>
                    <a:bodyPr/>
                    <a:lstStyle/>
                    <a:p>
                      <a:pPr algn="l"/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 Расходы на приобретение дорожной техники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6870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6765,4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98,5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субсидии, МБ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030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rot="5400000">
            <a:off x="1394001" y="-1205359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52822" y="188640"/>
            <a:ext cx="7883673" cy="523220"/>
          </a:xfrm>
          <a:prstGeom prst="rect">
            <a:avLst/>
          </a:prstGeom>
          <a:noFill/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eaLnBrk="0" hangingPunct="0">
              <a:defRPr/>
            </a:pPr>
            <a:r>
              <a:rPr lang="ru-RU" sz="28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Жилищно-коммунальное хозяйство, </a:t>
            </a:r>
            <a:r>
              <a:rPr lang="ru-RU" sz="20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тыс. руб.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046667"/>
              </p:ext>
            </p:extLst>
          </p:nvPr>
        </p:nvGraphicFramePr>
        <p:xfrm>
          <a:off x="-73546" y="692696"/>
          <a:ext cx="9129091" cy="776451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8806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309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7063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2272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4144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год план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год исполнено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392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1654217,4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1584746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95,8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5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62784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Жилищное хозяйство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b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Кап.ремонт</a:t>
                      </a:r>
                      <a:r>
                        <a:rPr lang="ru-RU" sz="1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жилого фонда </a:t>
                      </a:r>
                      <a:r>
                        <a:rPr lang="ru-RU" sz="14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т.ч. регион. оператору)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незаселенного муниципального фонда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Переселение 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10043,5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9416,2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400,7</a:t>
                      </a:r>
                      <a:endParaRPr lang="ru-RU" sz="1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226,6</a:t>
                      </a:r>
                      <a:endParaRPr lang="ru-RU" sz="1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9816,9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9416,2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400,7</a:t>
                      </a:r>
                      <a:endParaRPr lang="ru-RU" sz="1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97,7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По факту </a:t>
                      </a:r>
                      <a:r>
                        <a:rPr lang="ru-RU" sz="1200" dirty="0" err="1">
                          <a:latin typeface="Times New Roman" pitchFamily="18" charset="0"/>
                          <a:cs typeface="Times New Roman" pitchFamily="18" charset="0"/>
                        </a:rPr>
                        <a:t>выполн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. работ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36712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Коммунальное хозяйство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Обслуживание ливневой канализации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ru-RU" sz="13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модерниз.систем</a:t>
                      </a: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3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комун.инфроструктуры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Ремонт системы водоснабжения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 Содержание сети водоснабжения, водоотведения</a:t>
                      </a: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теплоснабжения,  </a:t>
                      </a: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бани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объектов </a:t>
                      </a:r>
                      <a:r>
                        <a:rPr lang="ru-RU" sz="13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муниц.собственности</a:t>
                      </a:r>
                      <a:endParaRPr lang="ru-RU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300" b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Софинансирование</a:t>
                      </a:r>
                      <a:r>
                        <a:rPr lang="ru-RU" sz="13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300" b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кап.вложений</a:t>
                      </a:r>
                      <a:r>
                        <a:rPr lang="ru-RU" sz="13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объекты муниципальной собственности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3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возмещение расходов, связанных с приобретением автотранспортных средств, спецтехники и прочего оборудования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1609706,7</a:t>
                      </a:r>
                      <a:endParaRPr lang="ru-RU" sz="1300" b="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945,6</a:t>
                      </a:r>
                      <a:endParaRPr lang="ru-RU" sz="1300" b="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1531729,8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2322,4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11600</a:t>
                      </a:r>
                      <a:endParaRPr lang="ru-RU" sz="1300" b="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10491,3</a:t>
                      </a:r>
                      <a:endParaRPr lang="ru-RU" sz="1300" b="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44595,8</a:t>
                      </a:r>
                      <a:endParaRPr lang="ru-RU" sz="1300" b="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8021,8</a:t>
                      </a:r>
                      <a:endParaRPr lang="ru-RU" sz="1300" b="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1541071,1</a:t>
                      </a:r>
                      <a:endParaRPr lang="ru-RU" sz="13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945,6</a:t>
                      </a:r>
                      <a:endParaRPr lang="ru-RU" sz="13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1473585,5</a:t>
                      </a:r>
                      <a:endParaRPr lang="ru-RU" sz="13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2322,4</a:t>
                      </a:r>
                      <a:endParaRPr lang="ru-RU" sz="13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11600</a:t>
                      </a:r>
                      <a:endParaRPr lang="ru-RU" sz="13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-</a:t>
                      </a:r>
                      <a:endParaRPr lang="ru-RU" sz="13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44595,8</a:t>
                      </a:r>
                      <a:endParaRPr lang="ru-RU" sz="13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8021,8</a:t>
                      </a:r>
                      <a:endParaRPr lang="ru-RU" sz="13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95,7</a:t>
                      </a:r>
                      <a:endParaRPr lang="ru-RU" sz="1300" b="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100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96,2</a:t>
                      </a:r>
                      <a:endParaRPr lang="ru-RU" sz="1300" b="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100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100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-</a:t>
                      </a:r>
                      <a:endParaRPr lang="ru-RU" sz="1300" b="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100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По факту выполн. работ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28370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Благоустройство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    Увековечивание памяти погибших, </a:t>
                      </a:r>
                      <a:r>
                        <a:rPr lang="ru-RU" sz="13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</a:t>
                      </a:r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и ремонт мест захоронения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    Формирование современной городской среды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     Обслуживание уличного освещения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     Мероприятия по озеленению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     Ликвидация несанкционированных свалок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     Организация и содержание мест захоронения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Прочие мероприятия по </a:t>
                      </a: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благоустройству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Резервный фонд Правительства Псковской области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</a:t>
                      </a:r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проектов </a:t>
                      </a:r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ТОС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Благоустройство территории сельских поселений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деятельности </a:t>
                      </a:r>
                      <a:r>
                        <a:rPr lang="ru-RU" sz="13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муниц.учреждений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34467,2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849,2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6453,8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6563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1839,6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2047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1418,6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7456,4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2398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3941,6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33858,0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762,2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6453,8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6104,8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1839,6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2047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1418,6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7456,4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2398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3941,6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89,8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87,2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факту выполн.</a:t>
                      </a:r>
                      <a:r>
                        <a:rPr lang="ru-RU" sz="1200" i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работ</a:t>
                      </a:r>
                    </a:p>
                    <a:p>
                      <a:pPr algn="ctr"/>
                      <a:endParaRPr lang="ru-RU" sz="1200" i="0" baseline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i="0" baseline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i="0" baseline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i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61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34859" name="Picture 2" descr="E:\ostrovski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394" y="64046"/>
            <a:ext cx="10128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60134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04064" cy="2017951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3766" y="445313"/>
            <a:ext cx="8507288" cy="563662"/>
          </a:xfrm>
        </p:spPr>
        <p:txBody>
          <a:bodyPr/>
          <a:lstStyle/>
          <a:p>
            <a:pPr algn="ctr"/>
            <a:r>
              <a:rPr lang="ru-RU" dirty="0"/>
              <a:t> 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ОХРАНА ОКРУЖАЮЩЕЙ СРЕДЫ, </a:t>
            </a:r>
            <a:r>
              <a:rPr lang="ru-RU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тыс.руб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133" y="25287"/>
            <a:ext cx="1012024" cy="1255885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0964956"/>
              </p:ext>
            </p:extLst>
          </p:nvPr>
        </p:nvGraphicFramePr>
        <p:xfrm>
          <a:off x="457200" y="1281172"/>
          <a:ext cx="8278118" cy="280632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425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2701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4190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год (план)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год (исполнено)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% исполнения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03205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2935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2935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98963">
                <a:tc>
                  <a:txBody>
                    <a:bodyPr/>
                    <a:lstStyle/>
                    <a:p>
                      <a:pPr algn="l"/>
                      <a:r>
                        <a:rPr lang="ru-RU" b="0" dirty="0">
                          <a:latin typeface="Arial" pitchFamily="34" charset="0"/>
                          <a:cs typeface="Arial" pitchFamily="34" charset="0"/>
                        </a:rPr>
                        <a:t>на мероприятия по ликвидации мест несанкционированного размещения отходов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2935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2935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</a:p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060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rot="5400000">
            <a:off x="1394000" y="-1393998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116633"/>
            <a:ext cx="5184576" cy="584775"/>
          </a:xfrm>
          <a:prstGeom prst="rect">
            <a:avLst/>
          </a:prstGeom>
          <a:noFill/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32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Образование, тыс. руб.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605057"/>
              </p:ext>
            </p:extLst>
          </p:nvPr>
        </p:nvGraphicFramePr>
        <p:xfrm>
          <a:off x="1" y="701407"/>
          <a:ext cx="9036496" cy="631382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4508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931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521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51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8527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62145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год (план)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год (исполнено)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</a:p>
                    <a:p>
                      <a:pPr algn="ctr"/>
                      <a:r>
                        <a:rPr lang="ru-RU" sz="1200" dirty="0" err="1">
                          <a:latin typeface="Arial" pitchFamily="34" charset="0"/>
                          <a:cs typeface="Arial" pitchFamily="34" charset="0"/>
                        </a:rPr>
                        <a:t>вып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0526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393843,1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384977,1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97,7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55100"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Дошкольное образование</a:t>
                      </a:r>
                      <a:endParaRPr lang="ru-RU" sz="1400" b="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14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Зарплата с начислениями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14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Коммунальные </a:t>
                      </a:r>
                      <a:r>
                        <a:rPr lang="ru-RU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расходы, </a:t>
                      </a:r>
                      <a:r>
                        <a:rPr lang="ru-RU" sz="1400" b="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седержание</a:t>
                      </a:r>
                      <a:r>
                        <a:rPr lang="ru-RU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имущ</a:t>
                      </a:r>
                      <a:r>
                        <a:rPr lang="ru-RU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.; прочие работы и услуги, налоги, увеличение стоимости ОС</a:t>
                      </a:r>
                      <a:endParaRPr lang="ru-RU" sz="1400" b="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117451,2</a:t>
                      </a:r>
                      <a:endParaRPr lang="ru-RU" sz="14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92507,6</a:t>
                      </a:r>
                    </a:p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24943,6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115560,1</a:t>
                      </a:r>
                      <a:endParaRPr lang="ru-RU" sz="14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92507,6</a:t>
                      </a:r>
                    </a:p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23052,5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98,4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92,4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Субвенция и МБ</a:t>
                      </a:r>
                    </a:p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Субвенция и МБ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Субсидия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53838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</a:t>
                      </a:r>
                      <a:r>
                        <a:rPr lang="ru-RU" sz="14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образование</a:t>
                      </a:r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1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Зарплата с начислениями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1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Коммунальные </a:t>
                      </a:r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расходы, прочие работы и услуги, питание, </a:t>
                      </a:r>
                      <a:r>
                        <a:rPr lang="ru-RU" sz="14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доп.образование</a:t>
                      </a:r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 школах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237306,3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163713,7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73592,6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231829,6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163197,3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68632,3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97,7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99,7</a:t>
                      </a:r>
                    </a:p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93,3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Субвенция и МБ</a:t>
                      </a:r>
                      <a:endParaRPr lang="ru-RU" sz="14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8097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Дополнительное образование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25790,7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25681,6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99,6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8097"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ДШИ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11514,4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11499,7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8097"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ДЮСШ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5558,5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5543,4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8097"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ДДТ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8717,8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8638,5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23764"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Молодежная</a:t>
                      </a:r>
                      <a:r>
                        <a:rPr lang="ru-RU" sz="14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политика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ru-RU" sz="14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з/пл. с 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начислениями, мероприятия в области молодежной политики</a:t>
                      </a:r>
                      <a:endParaRPr lang="ru-RU" sz="14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1495,7</a:t>
                      </a:r>
                      <a:endParaRPr lang="ru-RU" sz="1400" b="1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1426,1</a:t>
                      </a:r>
                      <a:endParaRPr lang="ru-RU" sz="14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1492,6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</a:p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170767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расходы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(Компенсация за ЕГЭ, аппарат УО, приобретение </a:t>
                      </a:r>
                      <a:r>
                        <a:rPr lang="ru-RU" sz="1400" b="0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оборудования,кул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.-массовые </a:t>
                      </a:r>
                      <a:r>
                        <a:rPr lang="ru-RU" sz="1400" b="0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меропр.пед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работникам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11799,2</a:t>
                      </a:r>
                      <a:endParaRPr lang="ru-RU" sz="1400" b="1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10413,2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Субсидия, субвенция, местный бюджет</a:t>
                      </a:r>
                    </a:p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pic>
        <p:nvPicPr>
          <p:cNvPr id="34859" name="Picture 2" descr="E:\ostrovski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35" y="0"/>
            <a:ext cx="10128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28500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rot="5400000">
            <a:off x="1394000" y="-1705200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-131119"/>
            <a:ext cx="7920880" cy="584775"/>
          </a:xfrm>
          <a:prstGeom prst="rect">
            <a:avLst/>
          </a:prstGeom>
          <a:noFill/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eaLnBrk="0" hangingPunct="0">
              <a:defRPr/>
            </a:pPr>
            <a:r>
              <a:rPr lang="ru-RU" sz="32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Культура и кинематография,  </a:t>
            </a:r>
            <a:r>
              <a:rPr lang="ru-RU" sz="24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тыс. руб.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847163"/>
              </p:ext>
            </p:extLst>
          </p:nvPr>
        </p:nvGraphicFramePr>
        <p:xfrm>
          <a:off x="0" y="453657"/>
          <a:ext cx="9144000" cy="53029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9959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7619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0966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831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7906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26842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год (план)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год (</a:t>
                      </a:r>
                      <a:r>
                        <a:rPr lang="ru-RU" dirty="0" err="1">
                          <a:latin typeface="Arial" pitchFamily="34" charset="0"/>
                          <a:cs typeface="Arial" pitchFamily="34" charset="0"/>
                        </a:rPr>
                        <a:t>испол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dirty="0" err="1">
                          <a:latin typeface="Arial" pitchFamily="34" charset="0"/>
                          <a:cs typeface="Arial" pitchFamily="34" charset="0"/>
                        </a:rPr>
                        <a:t>нено</a:t>
                      </a:r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% исполнения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0737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>
                          <a:latin typeface="Arial" pitchFamily="34" charset="0"/>
                          <a:cs typeface="Arial" pitchFamily="34" charset="0"/>
                        </a:rPr>
                        <a:t>Всего, </a:t>
                      </a:r>
                      <a:r>
                        <a:rPr lang="ru-RU" sz="1400" b="0" dirty="0">
                          <a:latin typeface="Arial" pitchFamily="34" charset="0"/>
                          <a:cs typeface="Arial" pitchFamily="34" charset="0"/>
                        </a:rPr>
                        <a:t>в том числе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" pitchFamily="34" charset="0"/>
                          <a:cs typeface="Arial" pitchFamily="34" charset="0"/>
                        </a:rPr>
                        <a:t>55127,6</a:t>
                      </a:r>
                      <a:endParaRPr lang="ru-RU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" pitchFamily="34" charset="0"/>
                          <a:cs typeface="Arial" pitchFamily="34" charset="0"/>
                        </a:rPr>
                        <a:t>54497,5</a:t>
                      </a:r>
                      <a:endParaRPr lang="ru-RU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" pitchFamily="34" charset="0"/>
                          <a:cs typeface="Arial" pitchFamily="34" charset="0"/>
                        </a:rPr>
                        <a:t>98,9</a:t>
                      </a:r>
                      <a:endParaRPr lang="ru-RU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02456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>
                          <a:latin typeface="Arial" pitchFamily="34" charset="0"/>
                          <a:cs typeface="Arial" pitchFamily="34" charset="0"/>
                        </a:rPr>
                        <a:t>МБУК «ЦК Юбилейный»</a:t>
                      </a:r>
                    </a:p>
                    <a:p>
                      <a:pPr algn="l"/>
                      <a:r>
                        <a:rPr lang="ru-RU" sz="1400" b="0" dirty="0">
                          <a:latin typeface="Arial" pitchFamily="34" charset="0"/>
                          <a:cs typeface="Arial" pitchFamily="34" charset="0"/>
                        </a:rPr>
                        <a:t>-зарплата с начислениями</a:t>
                      </a:r>
                    </a:p>
                    <a:p>
                      <a:pPr algn="l"/>
                      <a:r>
                        <a:rPr lang="ru-RU" sz="1400" b="0" dirty="0">
                          <a:latin typeface="Arial" pitchFamily="34" charset="0"/>
                          <a:cs typeface="Arial" pitchFamily="34" charset="0"/>
                        </a:rPr>
                        <a:t>-комм. расходы, </a:t>
                      </a:r>
                      <a:r>
                        <a:rPr lang="ru-RU" sz="1400" b="0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="0" dirty="0">
                          <a:latin typeface="Arial" pitchFamily="34" charset="0"/>
                          <a:cs typeface="Arial" pitchFamily="34" charset="0"/>
                        </a:rPr>
                        <a:t>прочие расходы (связь </a:t>
                      </a:r>
                      <a:r>
                        <a:rPr lang="ru-RU" sz="1400" b="0" dirty="0" err="1">
                          <a:latin typeface="Arial" pitchFamily="34" charset="0"/>
                          <a:cs typeface="Arial" pitchFamily="34" charset="0"/>
                        </a:rPr>
                        <a:t>ит.д</a:t>
                      </a:r>
                      <a:r>
                        <a:rPr lang="ru-RU" sz="1400" b="0" dirty="0">
                          <a:latin typeface="Arial" pitchFamily="34" charset="0"/>
                          <a:cs typeface="Arial" pitchFamily="34" charset="0"/>
                        </a:rPr>
                        <a:t>.)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ru-RU" sz="1400" b="0" baseline="0" dirty="0" smtClean="0">
                          <a:latin typeface="Arial" pitchFamily="34" charset="0"/>
                          <a:cs typeface="Arial" pitchFamily="34" charset="0"/>
                        </a:rPr>
                        <a:t>- тур </a:t>
                      </a:r>
                      <a:r>
                        <a:rPr lang="ru-RU" sz="1400" b="0" baseline="0" dirty="0">
                          <a:latin typeface="Arial" pitchFamily="34" charset="0"/>
                          <a:cs typeface="Arial" pitchFamily="34" charset="0"/>
                        </a:rPr>
                        <a:t>поток, </a:t>
                      </a:r>
                      <a:r>
                        <a:rPr lang="ru-RU" sz="1400" b="0" baseline="0" dirty="0" smtClean="0">
                          <a:latin typeface="Arial" pitchFamily="34" charset="0"/>
                          <a:cs typeface="Arial" pitchFamily="34" charset="0"/>
                        </a:rPr>
                        <a:t>волонтерские орг.</a:t>
                      </a:r>
                      <a:endParaRPr lang="ru-RU" sz="1400" b="0" baseline="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ru-RU" sz="1600" b="0" baseline="0" dirty="0">
                          <a:latin typeface="Arial" pitchFamily="34" charset="0"/>
                          <a:cs typeface="Arial" pitchFamily="34" charset="0"/>
                        </a:rPr>
                        <a:t>- </a:t>
                      </a:r>
                      <a:r>
                        <a:rPr lang="ru-RU" sz="1400" b="0" baseline="0" dirty="0">
                          <a:latin typeface="Arial" pitchFamily="34" charset="0"/>
                          <a:cs typeface="Arial" pitchFamily="34" charset="0"/>
                        </a:rPr>
                        <a:t>компенсация   коммун. услуг работ. села</a:t>
                      </a:r>
                      <a:endParaRPr lang="ru-RU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29675,9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Arial" pitchFamily="34" charset="0"/>
                          <a:cs typeface="Arial" pitchFamily="34" charset="0"/>
                        </a:rPr>
                        <a:t>20710,9</a:t>
                      </a:r>
                      <a:endParaRPr lang="ru-RU" sz="1400" b="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Arial" pitchFamily="34" charset="0"/>
                          <a:cs typeface="Arial" pitchFamily="34" charset="0"/>
                        </a:rPr>
                        <a:t>8134</a:t>
                      </a:r>
                      <a:endParaRPr lang="ru-RU" sz="1400" b="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Arial" pitchFamily="34" charset="0"/>
                          <a:cs typeface="Arial" pitchFamily="34" charset="0"/>
                        </a:rPr>
                        <a:t>620</a:t>
                      </a:r>
                      <a:endParaRPr lang="ru-RU" sz="1400" b="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Arial" pitchFamily="34" charset="0"/>
                          <a:cs typeface="Arial" pitchFamily="34" charset="0"/>
                        </a:rPr>
                        <a:t>211</a:t>
                      </a:r>
                      <a:endParaRPr lang="ru-RU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29426,1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Arial" pitchFamily="34" charset="0"/>
                          <a:cs typeface="Arial" pitchFamily="34" charset="0"/>
                        </a:rPr>
                        <a:t>20557,3</a:t>
                      </a:r>
                      <a:endParaRPr lang="ru-RU" sz="1400" b="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Arial" pitchFamily="34" charset="0"/>
                          <a:cs typeface="Arial" pitchFamily="34" charset="0"/>
                        </a:rPr>
                        <a:t>8057,8</a:t>
                      </a:r>
                      <a:endParaRPr lang="ru-RU" sz="1400" b="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Arial" pitchFamily="34" charset="0"/>
                          <a:cs typeface="Arial" pitchFamily="34" charset="0"/>
                        </a:rPr>
                        <a:t>600</a:t>
                      </a:r>
                      <a:endParaRPr lang="ru-RU" sz="1400" b="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Arial" pitchFamily="34" charset="0"/>
                          <a:cs typeface="Arial" pitchFamily="34" charset="0"/>
                        </a:rPr>
                        <a:t>211</a:t>
                      </a:r>
                      <a:endParaRPr lang="ru-RU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99,2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99,3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99,1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96,8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aseline="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Субсидии </a:t>
                      </a: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и МБ</a:t>
                      </a:r>
                    </a:p>
                    <a:p>
                      <a:pPr algn="ctr"/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МБ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9412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cs typeface="Arial" pitchFamily="34" charset="0"/>
                        </a:rPr>
                        <a:t>МБУК «ЦРБ»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Arial" pitchFamily="34" charset="0"/>
                          <a:cs typeface="Arial" pitchFamily="34" charset="0"/>
                        </a:rPr>
                        <a:t>-зарплата с начислениями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Arial" pitchFamily="34" charset="0"/>
                          <a:cs typeface="Arial" pitchFamily="34" charset="0"/>
                        </a:rPr>
                        <a:t>-комм расходы прочие расходы (связь и т.д.)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Arial" pitchFamily="34" charset="0"/>
                          <a:cs typeface="Arial" pitchFamily="34" charset="0"/>
                        </a:rPr>
                        <a:t>-комплектование книжных фондов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>
                          <a:latin typeface="Arial" pitchFamily="34" charset="0"/>
                          <a:cs typeface="Arial" pitchFamily="34" charset="0"/>
                        </a:rPr>
                        <a:t>- компенсация коммун. услуг работ. села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22390,8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Arial" pitchFamily="34" charset="0"/>
                          <a:cs typeface="Arial" pitchFamily="34" charset="0"/>
                        </a:rPr>
                        <a:t>18722,5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2938,4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490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Arial" pitchFamily="34" charset="0"/>
                          <a:cs typeface="Arial" pitchFamily="34" charset="0"/>
                        </a:rPr>
                        <a:t>239,9</a:t>
                      </a:r>
                      <a:endParaRPr lang="ru-RU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22010,5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Arial" pitchFamily="34" charset="0"/>
                          <a:cs typeface="Arial" pitchFamily="34" charset="0"/>
                        </a:rPr>
                        <a:t>18425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Arial" pitchFamily="34" charset="0"/>
                          <a:cs typeface="Arial" pitchFamily="34" charset="0"/>
                        </a:rPr>
                        <a:t>2855,6</a:t>
                      </a:r>
                      <a:endParaRPr lang="ru-RU" sz="1400" b="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Arial" pitchFamily="34" charset="0"/>
                          <a:cs typeface="Arial" pitchFamily="34" charset="0"/>
                        </a:rPr>
                        <a:t>490</a:t>
                      </a:r>
                      <a:endParaRPr lang="ru-RU" sz="1400" b="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Arial" pitchFamily="34" charset="0"/>
                          <a:cs typeface="Arial" pitchFamily="34" charset="0"/>
                        </a:rPr>
                        <a:t>239,9</a:t>
                      </a:r>
                      <a:endParaRPr lang="ru-RU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98,3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98,4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Arial" pitchFamily="34" charset="0"/>
                          <a:cs typeface="Arial" pitchFamily="34" charset="0"/>
                        </a:rPr>
                        <a:t>97,2</a:t>
                      </a:r>
                      <a:endParaRPr lang="ru-RU" sz="1400" b="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ru-RU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ИМТ,</a:t>
                      </a:r>
                      <a:r>
                        <a:rPr lang="ru-RU" sz="1400" baseline="0" dirty="0">
                          <a:latin typeface="Arial" pitchFamily="34" charset="0"/>
                          <a:cs typeface="Arial" pitchFamily="34" charset="0"/>
                        </a:rPr>
                        <a:t> субсидии, МБ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609413"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>
                          <a:latin typeface="Arial" pitchFamily="34" charset="0"/>
                          <a:cs typeface="Arial" pitchFamily="34" charset="0"/>
                        </a:rPr>
                        <a:t>Субсидии</a:t>
                      </a:r>
                      <a:r>
                        <a:rPr lang="ru-RU" sz="1400" b="0" baseline="0" dirty="0">
                          <a:latin typeface="Arial" pitchFamily="34" charset="0"/>
                          <a:cs typeface="Arial" pitchFamily="34" charset="0"/>
                        </a:rPr>
                        <a:t> н</a:t>
                      </a:r>
                      <a:r>
                        <a:rPr lang="ru-RU" sz="1400" b="0" dirty="0">
                          <a:latin typeface="Arial" pitchFamily="34" charset="0"/>
                          <a:cs typeface="Arial" pitchFamily="34" charset="0"/>
                        </a:rPr>
                        <a:t>а обеспечение развития и укрепления материально технической базы домов культуры в населенных пунктах с числом жителей до 50 тысяч </a:t>
                      </a:r>
                      <a:r>
                        <a:rPr lang="ru-RU" sz="1400" b="0" dirty="0" smtClean="0">
                          <a:latin typeface="Arial" pitchFamily="34" charset="0"/>
                          <a:cs typeface="Arial" pitchFamily="34" charset="0"/>
                        </a:rPr>
                        <a:t>человек</a:t>
                      </a:r>
                      <a:endParaRPr lang="ru-RU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3060,9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3060,9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>
                          <a:latin typeface="Arial" pitchFamily="34" charset="0"/>
                          <a:cs typeface="Arial" pitchFamily="34" charset="0"/>
                        </a:rPr>
                        <a:t>Субсидии, МБ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ru-RU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41989" name="Picture 2" descr="E:\ostrovski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47"/>
            <a:ext cx="10128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255755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rot="5400000">
            <a:off x="1501950" y="-1420391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57672" y="247789"/>
            <a:ext cx="4803944" cy="1077218"/>
          </a:xfrm>
          <a:prstGeom prst="rect">
            <a:avLst/>
          </a:prstGeom>
          <a:noFill/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32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Социальная политика,</a:t>
            </a:r>
          </a:p>
          <a:p>
            <a:pPr algn="ctr" eaLnBrk="0" hangingPunct="0">
              <a:defRPr/>
            </a:pPr>
            <a:r>
              <a:rPr lang="ru-RU" sz="32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тыс. руб.</a:t>
            </a:r>
          </a:p>
        </p:txBody>
      </p:sp>
      <p:pic>
        <p:nvPicPr>
          <p:cNvPr id="37893" name="Picture 2" descr="E:\ostrovski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68263"/>
            <a:ext cx="10128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200443"/>
              </p:ext>
            </p:extLst>
          </p:nvPr>
        </p:nvGraphicFramePr>
        <p:xfrm>
          <a:off x="0" y="1325006"/>
          <a:ext cx="9144000" cy="54552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29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82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326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0680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4852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36571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2024год </a:t>
                      </a:r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(план)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год</a:t>
                      </a:r>
                    </a:p>
                    <a:p>
                      <a:pPr algn="ctr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ru-RU" dirty="0" err="1">
                          <a:latin typeface="Arial" pitchFamily="34" charset="0"/>
                          <a:cs typeface="Arial" pitchFamily="34" charset="0"/>
                        </a:rPr>
                        <a:t>исполне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но)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% исполнения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2561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10395,7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10192,5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98,1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85600">
                <a:tc>
                  <a:txBody>
                    <a:bodyPr/>
                    <a:lstStyle/>
                    <a:p>
                      <a:pPr algn="l"/>
                      <a:r>
                        <a:rPr lang="ru-RU" sz="1800" b="0" dirty="0">
                          <a:latin typeface="Arial" pitchFamily="34" charset="0"/>
                          <a:cs typeface="Arial" pitchFamily="34" charset="0"/>
                        </a:rPr>
                        <a:t>Доплата к муниципальным пенсиям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2506,2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2506,2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itchFamily="34" charset="0"/>
                          <a:cs typeface="Arial" pitchFamily="34" charset="0"/>
                        </a:rPr>
                        <a:t>По фактической</a:t>
                      </a:r>
                    </a:p>
                    <a:p>
                      <a:pPr algn="ctr"/>
                      <a:r>
                        <a:rPr lang="ru-RU" sz="1800" dirty="0">
                          <a:latin typeface="Arial" pitchFamily="34" charset="0"/>
                          <a:cs typeface="Arial" pitchFamily="34" charset="0"/>
                        </a:rPr>
                        <a:t>потребности 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856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latin typeface="Arial" pitchFamily="34" charset="0"/>
                          <a:cs typeface="Arial" pitchFamily="34" charset="0"/>
                        </a:rPr>
                        <a:t>Материальная помощь из резервного фонда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375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375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</a:p>
                    <a:p>
                      <a:pPr algn="ctr"/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34629">
                <a:tc>
                  <a:txBody>
                    <a:bodyPr/>
                    <a:lstStyle/>
                    <a:p>
                      <a:pPr algn="l"/>
                      <a:r>
                        <a:rPr lang="ru-RU" sz="1800" b="0" dirty="0">
                          <a:latin typeface="Arial" pitchFamily="34" charset="0"/>
                          <a:cs typeface="Arial" pitchFamily="34" charset="0"/>
                        </a:rPr>
                        <a:t>Выплаты ветеранам ВОВ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483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483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85600">
                <a:tc>
                  <a:txBody>
                    <a:bodyPr/>
                    <a:lstStyle/>
                    <a:p>
                      <a:pPr algn="l"/>
                      <a:r>
                        <a:rPr lang="ru-RU" sz="1800" b="0" dirty="0">
                          <a:latin typeface="Arial" pitchFamily="34" charset="0"/>
                          <a:cs typeface="Arial" pitchFamily="34" charset="0"/>
                        </a:rPr>
                        <a:t>Компенсация части родительской</a:t>
                      </a:r>
                      <a:r>
                        <a:rPr lang="ru-RU" sz="1800" b="0" baseline="0" dirty="0">
                          <a:latin typeface="Arial" pitchFamily="34" charset="0"/>
                          <a:cs typeface="Arial" pitchFamily="34" charset="0"/>
                        </a:rPr>
                        <a:t> платы (д/с)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4503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4299,9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95,5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itchFamily="34" charset="0"/>
                          <a:cs typeface="Arial" pitchFamily="34" charset="0"/>
                        </a:rPr>
                        <a:t>Субвенция из </a:t>
                      </a:r>
                      <a:r>
                        <a:rPr lang="ru-RU" sz="1800" dirty="0" err="1">
                          <a:latin typeface="Arial" pitchFamily="34" charset="0"/>
                          <a:cs typeface="Arial" pitchFamily="34" charset="0"/>
                        </a:rPr>
                        <a:t>обл.бюджета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85600">
                <a:tc>
                  <a:txBody>
                    <a:bodyPr/>
                    <a:lstStyle/>
                    <a:p>
                      <a:pPr algn="l"/>
                      <a:r>
                        <a:rPr lang="ru-RU" sz="1800" b="0" dirty="0">
                          <a:latin typeface="Arial" pitchFamily="34" charset="0"/>
                          <a:cs typeface="Arial" pitchFamily="34" charset="0"/>
                        </a:rPr>
                        <a:t>Приобретение жилья</a:t>
                      </a:r>
                      <a:r>
                        <a:rPr lang="ru-RU" sz="1800" b="0" baseline="0" dirty="0">
                          <a:latin typeface="Arial" pitchFamily="34" charset="0"/>
                          <a:cs typeface="Arial" pitchFamily="34" charset="0"/>
                        </a:rPr>
                        <a:t> детям-сиротам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2528,4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2528,4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itchFamily="34" charset="0"/>
                          <a:cs typeface="Arial" pitchFamily="34" charset="0"/>
                        </a:rPr>
                        <a:t>Субвенция из </a:t>
                      </a:r>
                      <a:r>
                        <a:rPr lang="ru-RU" sz="1800" dirty="0" err="1">
                          <a:latin typeface="Arial" pitchFamily="34" charset="0"/>
                          <a:cs typeface="Arial" pitchFamily="34" charset="0"/>
                        </a:rPr>
                        <a:t>обл.бюджета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062170">
                <a:tc>
                  <a:txBody>
                    <a:bodyPr/>
                    <a:lstStyle/>
                    <a:p>
                      <a:pPr algn="l"/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910418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rot="5400000">
            <a:off x="1449559" y="-1349375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27228" y="275085"/>
            <a:ext cx="6265113" cy="1077218"/>
          </a:xfrm>
          <a:prstGeom prst="rect">
            <a:avLst/>
          </a:prstGeom>
          <a:noFill/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32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Физическая культура и спорт,</a:t>
            </a:r>
          </a:p>
          <a:p>
            <a:pPr algn="ctr" eaLnBrk="0" hangingPunct="0">
              <a:defRPr/>
            </a:pPr>
            <a:r>
              <a:rPr lang="ru-RU" sz="32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тыс. руб.</a:t>
            </a:r>
          </a:p>
        </p:txBody>
      </p:sp>
      <p:pic>
        <p:nvPicPr>
          <p:cNvPr id="39941" name="Picture 2" descr="E:\ostrovski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68263"/>
            <a:ext cx="10128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745520"/>
              </p:ext>
            </p:extLst>
          </p:nvPr>
        </p:nvGraphicFramePr>
        <p:xfrm>
          <a:off x="395536" y="1325428"/>
          <a:ext cx="8278118" cy="504043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935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42538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2023 год (план)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2023 год (исполнено)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% исполнения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25629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3957,4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3835,4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96,9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95591">
                <a:tc>
                  <a:txBody>
                    <a:bodyPr/>
                    <a:lstStyle/>
                    <a:p>
                      <a:pPr algn="l"/>
                      <a:r>
                        <a:rPr lang="ru-RU" b="0" dirty="0">
                          <a:latin typeface="Arial" pitchFamily="34" charset="0"/>
                          <a:cs typeface="Arial" pitchFamily="34" charset="0"/>
                        </a:rPr>
                        <a:t>Проведение  и участие в спортивных мероприятиях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892,9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890,8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99,8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по фактической</a:t>
                      </a:r>
                      <a:r>
                        <a:rPr lang="ru-RU" sz="1600" baseline="0" dirty="0">
                          <a:latin typeface="Arial" pitchFamily="34" charset="0"/>
                          <a:cs typeface="Arial" pitchFamily="34" charset="0"/>
                        </a:rPr>
                        <a:t> потребности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14401">
                <a:tc>
                  <a:txBody>
                    <a:bodyPr/>
                    <a:lstStyle/>
                    <a:p>
                      <a:pPr algn="l"/>
                      <a:r>
                        <a:rPr lang="ru-RU" b="0" dirty="0">
                          <a:latin typeface="Arial" pitchFamily="34" charset="0"/>
                          <a:cs typeface="Arial" pitchFamily="34" charset="0"/>
                        </a:rPr>
                        <a:t>Обеспечение деятельности МКУ «Стадион»</a:t>
                      </a:r>
                      <a:r>
                        <a:rPr lang="ru-RU" b="0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1479,9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1360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91,9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</a:p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01813">
                <a:tc>
                  <a:txBody>
                    <a:bodyPr/>
                    <a:lstStyle/>
                    <a:p>
                      <a:pPr algn="l"/>
                      <a:r>
                        <a:rPr lang="ru-RU" b="0" dirty="0">
                          <a:latin typeface="Arial" pitchFamily="34" charset="0"/>
                          <a:cs typeface="Arial" pitchFamily="34" charset="0"/>
                        </a:rPr>
                        <a:t>На разработку проектно-сметной документации и устройство (возведение) "умной" спортивной площадки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1584,6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1584,6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rot="5400000">
            <a:off x="1501950" y="-1368734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73166" y="275085"/>
            <a:ext cx="7719314" cy="1077218"/>
          </a:xfrm>
          <a:prstGeom prst="rect">
            <a:avLst/>
          </a:prstGeom>
          <a:noFill/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32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Средства массовой информации, тыс. руб.</a:t>
            </a:r>
          </a:p>
        </p:txBody>
      </p:sp>
      <p:pic>
        <p:nvPicPr>
          <p:cNvPr id="39941" name="Picture 2" descr="E:\ostrovski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68263"/>
            <a:ext cx="10128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044463"/>
              </p:ext>
            </p:extLst>
          </p:nvPr>
        </p:nvGraphicFramePr>
        <p:xfrm>
          <a:off x="614362" y="1484784"/>
          <a:ext cx="8278118" cy="225768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706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269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4190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год (план)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год (исполнено)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% исполнения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03205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539,1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539,1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98963">
                <a:tc>
                  <a:txBody>
                    <a:bodyPr/>
                    <a:lstStyle/>
                    <a:p>
                      <a:pPr algn="l"/>
                      <a:r>
                        <a:rPr lang="ru-RU" b="0" dirty="0">
                          <a:latin typeface="Arial" pitchFamily="34" charset="0"/>
                          <a:cs typeface="Arial" pitchFamily="34" charset="0"/>
                        </a:rPr>
                        <a:t>Периодические печатные издания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539,1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539,1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</a:p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62186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1119528" y="476672"/>
            <a:ext cx="7567272" cy="564949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1"/>
                </a:solidFill>
              </a:rPr>
              <a:t>Обслуживание государственного муниципального долга, </a:t>
            </a:r>
            <a:r>
              <a:rPr lang="ru-RU" dirty="0" err="1" smtClean="0">
                <a:solidFill>
                  <a:schemeClr val="accent1"/>
                </a:solidFill>
              </a:rPr>
              <a:t>тыс.руб</a:t>
            </a:r>
            <a:r>
              <a:rPr lang="ru-RU" dirty="0" smtClean="0">
                <a:solidFill>
                  <a:schemeClr val="accent1"/>
                </a:solidFill>
              </a:rPr>
              <a:t>.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16632"/>
            <a:ext cx="1012024" cy="1255885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751512"/>
              </p:ext>
            </p:extLst>
          </p:nvPr>
        </p:nvGraphicFramePr>
        <p:xfrm>
          <a:off x="1331640" y="1772816"/>
          <a:ext cx="684076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1800200"/>
                <a:gridCol w="1632724"/>
                <a:gridCol w="110358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год (план)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год (исполнено)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% исполнения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Обслуживание муниципального долга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1,6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1,6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1690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ый треугольник 4"/>
          <p:cNvSpPr/>
          <p:nvPr/>
        </p:nvSpPr>
        <p:spPr>
          <a:xfrm rot="5400000">
            <a:off x="1449559" y="-1349375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с двумя скругленными соседними углами 12"/>
          <p:cNvSpPr/>
          <p:nvPr/>
        </p:nvSpPr>
        <p:spPr>
          <a:xfrm>
            <a:off x="4859784" y="3731022"/>
            <a:ext cx="4104456" cy="1714202"/>
          </a:xfrm>
          <a:prstGeom prst="round2SameRect">
            <a:avLst>
              <a:gd name="adj1" fmla="val 28610"/>
              <a:gd name="adj2" fmla="val 0"/>
            </a:avLst>
          </a:prstGeom>
          <a:solidFill>
            <a:schemeClr val="accent5">
              <a:lumMod val="20000"/>
              <a:lumOff val="80000"/>
              <a:alpha val="4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" name="Прямоугольник с двумя скругленными соседними углами 2"/>
          <p:cNvSpPr/>
          <p:nvPr/>
        </p:nvSpPr>
        <p:spPr>
          <a:xfrm>
            <a:off x="6000167" y="653843"/>
            <a:ext cx="2964420" cy="1714202"/>
          </a:xfrm>
          <a:prstGeom prst="round2SameRect">
            <a:avLst>
              <a:gd name="adj1" fmla="val 28610"/>
              <a:gd name="adj2" fmla="val 0"/>
            </a:avLst>
          </a:prstGeom>
          <a:solidFill>
            <a:schemeClr val="accent5">
              <a:lumMod val="20000"/>
              <a:lumOff val="80000"/>
              <a:alpha val="49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graphicFrame>
        <p:nvGraphicFramePr>
          <p:cNvPr id="16451" name="Group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015729"/>
              </p:ext>
            </p:extLst>
          </p:nvPr>
        </p:nvGraphicFramePr>
        <p:xfrm>
          <a:off x="158976" y="1552398"/>
          <a:ext cx="8517480" cy="3943378"/>
        </p:xfrm>
        <a:graphic>
          <a:graphicData uri="http://schemas.openxmlformats.org/drawingml/2006/table">
            <a:tbl>
              <a:tblPr/>
              <a:tblGrid>
                <a:gridCol w="44642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8888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188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показателя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46C0A">
                            <a:alpha val="84998"/>
                          </a:srgbClr>
                        </a:gs>
                        <a:gs pos="50000">
                          <a:srgbClr val="FFE3CC">
                            <a:alpha val="77998"/>
                          </a:srgbClr>
                        </a:gs>
                        <a:gs pos="100000">
                          <a:srgbClr val="E46C0A">
                            <a:alpha val="70998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2024 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год 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46C0A">
                            <a:alpha val="84998"/>
                          </a:srgbClr>
                        </a:gs>
                        <a:gs pos="50000">
                          <a:srgbClr val="FFE3CC">
                            <a:alpha val="77998"/>
                          </a:srgbClr>
                        </a:gs>
                        <a:gs pos="100000">
                          <a:srgbClr val="E46C0A">
                            <a:alpha val="70998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2024 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год исполнено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46C0A">
                            <a:alpha val="84998"/>
                          </a:srgbClr>
                        </a:gs>
                        <a:gs pos="50000">
                          <a:srgbClr val="FFE3CC">
                            <a:alpha val="77998"/>
                          </a:srgbClr>
                        </a:gs>
                        <a:gs pos="100000">
                          <a:srgbClr val="E46C0A">
                            <a:alpha val="70998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Процент выполнения (%)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46C0A">
                            <a:alpha val="84998"/>
                          </a:srgbClr>
                        </a:gs>
                        <a:gs pos="50000">
                          <a:srgbClr val="FFE3CC">
                            <a:alpha val="77998"/>
                          </a:srgbClr>
                        </a:gs>
                        <a:gs pos="100000">
                          <a:srgbClr val="E46C0A">
                            <a:alpha val="70998"/>
                          </a:srgb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8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Доходы всего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2329722,1</a:t>
                      </a:r>
                      <a:endParaRPr lang="ru-RU" sz="18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2258684,8</a:t>
                      </a:r>
                      <a:endParaRPr lang="ru-RU" sz="18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97</a:t>
                      </a:r>
                      <a:endParaRPr lang="ru-RU" sz="18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8480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8" marB="0" anchor="ctr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8" marB="0" anchor="ctr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8" marB="0" anchor="ctr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14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Налоговые доходы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175787,5</a:t>
                      </a:r>
                      <a:endParaRPr lang="ru-RU" sz="18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179481,2</a:t>
                      </a:r>
                      <a:endParaRPr lang="ru-RU" sz="18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102,1</a:t>
                      </a:r>
                      <a:endParaRPr lang="ru-RU" sz="18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2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Неналоговые доходы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21830,5</a:t>
                      </a:r>
                      <a:endParaRPr lang="ru-RU" sz="18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25053,7</a:t>
                      </a:r>
                      <a:endParaRPr lang="ru-RU" sz="18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114,8</a:t>
                      </a:r>
                      <a:endParaRPr lang="ru-RU" sz="18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22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Безвозмездные поступления всего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2132104,1</a:t>
                      </a:r>
                      <a:endParaRPr lang="ru-RU" sz="18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2054149,9</a:t>
                      </a:r>
                      <a:endParaRPr lang="ru-RU" sz="18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96,3</a:t>
                      </a:r>
                      <a:endParaRPr lang="ru-RU" sz="18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300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всего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2383460,9</a:t>
                      </a:r>
                      <a:endParaRPr lang="ru-RU" sz="18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2283421,0</a:t>
                      </a:r>
                      <a:endParaRPr lang="ru-RU" sz="18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95,8</a:t>
                      </a:r>
                      <a:endParaRPr lang="ru-RU" sz="18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Профицит/ - Дефицит</a:t>
                      </a:r>
                    </a:p>
                  </a:txBody>
                  <a:tcPr marL="91450" marR="91450" marT="45733" marB="45733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-53738,8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8" marB="0" anchor="ctr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-24736,2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8" marB="0" anchor="ctr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L="9525" marR="9525" marT="9528" marB="0" anchor="ctr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08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pic>
        <p:nvPicPr>
          <p:cNvPr id="19518" name="Picture 2" descr="E:\ostrovski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68263"/>
            <a:ext cx="10128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519" name="WordArt 66"/>
          <p:cNvSpPr>
            <a:spLocks noChangeArrowheads="1" noChangeShapeType="1" noTextEdit="1"/>
          </p:cNvSpPr>
          <p:nvPr/>
        </p:nvSpPr>
        <p:spPr bwMode="auto">
          <a:xfrm>
            <a:off x="1547813" y="188913"/>
            <a:ext cx="6772275" cy="1276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Параметры бюджета района</a:t>
            </a:r>
          </a:p>
          <a:p>
            <a:pPr algn="ctr"/>
            <a:r>
              <a:rPr lang="ru-RU" sz="44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 </a:t>
            </a:r>
            <a:r>
              <a:rPr lang="ru-RU" sz="4400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2024 </a:t>
            </a:r>
            <a:r>
              <a:rPr lang="ru-RU" sz="44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год (тыс. руб.)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2DD41D-969C-76CF-F1E3-77001B8565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656183"/>
          </a:xfrm>
        </p:spPr>
        <p:txBody>
          <a:bodyPr/>
          <a:lstStyle/>
          <a:p>
            <a:r>
              <a:rPr lang="ru-RU" sz="3600" b="1" dirty="0">
                <a:solidFill>
                  <a:schemeClr val="accent1"/>
                </a:solidFill>
              </a:rPr>
              <a:t>Межбюджетные трансферты бюджетам МО</a:t>
            </a:r>
            <a:br>
              <a:rPr lang="ru-RU" sz="3600" b="1" dirty="0">
                <a:solidFill>
                  <a:schemeClr val="accent1"/>
                </a:solidFill>
              </a:rPr>
            </a:br>
            <a:endParaRPr lang="ru-RU" sz="3600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AD2045A-2429-08D5-A566-FC5755BC40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3608" y="1700808"/>
            <a:ext cx="7632848" cy="317752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xmlns="" id="{D54E003F-DE9F-7F2D-6F7F-2927821136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621543"/>
              </p:ext>
            </p:extLst>
          </p:nvPr>
        </p:nvGraphicFramePr>
        <p:xfrm>
          <a:off x="1043608" y="1844824"/>
          <a:ext cx="7632850" cy="303350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xmlns="" val="2907391236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1994459937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59902494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1571470445"/>
                    </a:ext>
                  </a:extLst>
                </a:gridCol>
                <a:gridCol w="1296146">
                  <a:extLst>
                    <a:ext uri="{9D8B030D-6E8A-4147-A177-3AD203B41FA5}">
                      <a16:colId xmlns:a16="http://schemas.microsoft.com/office/drawing/2014/main" xmlns="" val="1265028632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год (план)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год (исполнено)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% исполнения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86503691"/>
                  </a:ext>
                </a:extLst>
              </a:tr>
              <a:tr h="381744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4401,9</a:t>
                      </a:r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4401,9</a:t>
                      </a:r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89702054"/>
                  </a:ext>
                </a:extLst>
              </a:tr>
              <a:tr h="1324290">
                <a:tc>
                  <a:txBody>
                    <a:bodyPr/>
                    <a:lstStyle/>
                    <a:p>
                      <a:pPr algn="l"/>
                      <a:r>
                        <a:rPr lang="ru-RU" b="0" dirty="0">
                          <a:latin typeface="Arial" pitchFamily="34" charset="0"/>
                          <a:cs typeface="Arial" pitchFamily="34" charset="0"/>
                        </a:rPr>
                        <a:t>Дотации бюджетам МО на выравнивание бюджетной обеспеченности (в поселения)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4401,9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4401,9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12122957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33" y="44624"/>
            <a:ext cx="1012024" cy="125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9444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5"/>
          <p:cNvSpPr>
            <a:spLocks noChangeArrowheads="1"/>
          </p:cNvSpPr>
          <p:nvPr/>
        </p:nvSpPr>
        <p:spPr bwMode="auto">
          <a:xfrm>
            <a:off x="0" y="-9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5364" name="Text Box 9"/>
          <p:cNvSpPr txBox="1">
            <a:spLocks noChangeArrowheads="1"/>
          </p:cNvSpPr>
          <p:nvPr/>
        </p:nvSpPr>
        <p:spPr bwMode="auto">
          <a:xfrm>
            <a:off x="323850" y="4652963"/>
            <a:ext cx="69151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Первый заместитель </a:t>
            </a:r>
          </a:p>
          <a:p>
            <a:pPr>
              <a:defRPr/>
            </a:pPr>
            <a:r>
              <a:rPr lang="ru-RU" sz="2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Главы Администрации Островского района</a:t>
            </a:r>
          </a:p>
          <a:p>
            <a:pPr>
              <a:defRPr/>
            </a:pPr>
            <a:r>
              <a:rPr lang="ru-RU" sz="25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Колпинская</a:t>
            </a:r>
            <a:r>
              <a:rPr lang="ru-RU" sz="2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Юлия Анатольевна</a:t>
            </a:r>
          </a:p>
          <a:p>
            <a:pPr>
              <a:defRPr/>
            </a:pPr>
            <a:r>
              <a:rPr lang="ru-RU" sz="2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(81152) 3-25-54</a:t>
            </a:r>
          </a:p>
          <a:p>
            <a:pPr>
              <a:defRPr/>
            </a:pPr>
            <a:r>
              <a:rPr lang="en-US" sz="2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yua.kolpinskaya@ostrov.reg60.ru</a:t>
            </a:r>
            <a:endParaRPr lang="ru-RU" sz="25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2335076"/>
            <a:ext cx="7668000" cy="2308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ru-RU" sz="7200" b="1" spc="-1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Благодарю за внимание!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 rot="5400000">
            <a:off x="1449559" y="-1349375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graphicFrame>
        <p:nvGraphicFramePr>
          <p:cNvPr id="2" name="Object 4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04005110"/>
              </p:ext>
            </p:extLst>
          </p:nvPr>
        </p:nvGraphicFramePr>
        <p:xfrm>
          <a:off x="0" y="1454253"/>
          <a:ext cx="9088442" cy="54037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416" name="Rectangle 3"/>
          <p:cNvSpPr>
            <a:spLocks noChangeArrowheads="1"/>
          </p:cNvSpPr>
          <p:nvPr/>
        </p:nvSpPr>
        <p:spPr bwMode="auto">
          <a:xfrm>
            <a:off x="0" y="1243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pic>
        <p:nvPicPr>
          <p:cNvPr id="17417" name="Picture 2" descr="E:\ostrovskiy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0128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WordArt 13"/>
          <p:cNvSpPr>
            <a:spLocks noChangeArrowheads="1" noChangeShapeType="1" noTextEdit="1"/>
          </p:cNvSpPr>
          <p:nvPr/>
        </p:nvSpPr>
        <p:spPr bwMode="auto">
          <a:xfrm>
            <a:off x="1547664" y="241578"/>
            <a:ext cx="725805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Доходы бюджета района за 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2024 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год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(</a:t>
            </a:r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тыс.руб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.)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ый треугольник 23"/>
          <p:cNvSpPr/>
          <p:nvPr/>
        </p:nvSpPr>
        <p:spPr>
          <a:xfrm rot="5400000">
            <a:off x="1449559" y="-1349375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3556" name="Rectangle 9"/>
          <p:cNvSpPr>
            <a:spLocks noChangeArrowheads="1"/>
          </p:cNvSpPr>
          <p:nvPr/>
        </p:nvSpPr>
        <p:spPr bwMode="auto">
          <a:xfrm>
            <a:off x="0" y="1243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3557" name="Rectangle 12"/>
          <p:cNvSpPr>
            <a:spLocks noChangeArrowheads="1"/>
          </p:cNvSpPr>
          <p:nvPr/>
        </p:nvSpPr>
        <p:spPr bwMode="auto">
          <a:xfrm>
            <a:off x="0" y="909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24853" y="44624"/>
            <a:ext cx="7042569" cy="1384995"/>
          </a:xfrm>
          <a:prstGeom prst="rect">
            <a:avLst/>
          </a:prstGeom>
          <a:noFill/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Структура налоговых и неналоговых </a:t>
            </a:r>
          </a:p>
          <a:p>
            <a:pPr algn="ctr">
              <a:defRPr/>
            </a:pPr>
            <a:r>
              <a:rPr lang="ru-RU" sz="28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доходов бюджета района за </a:t>
            </a:r>
            <a:r>
              <a:rPr lang="ru-RU" sz="28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2024 </a:t>
            </a:r>
            <a:r>
              <a:rPr lang="ru-RU" sz="28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год</a:t>
            </a:r>
          </a:p>
          <a:p>
            <a:pPr algn="ctr">
              <a:defRPr/>
            </a:pPr>
            <a:r>
              <a:rPr lang="ru-RU" sz="28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 (тыс. руб., %)</a:t>
            </a: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978726433"/>
              </p:ext>
            </p:extLst>
          </p:nvPr>
        </p:nvGraphicFramePr>
        <p:xfrm>
          <a:off x="300066" y="1698014"/>
          <a:ext cx="8640961" cy="4871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560" name="TextBox 2"/>
          <p:cNvSpPr txBox="1">
            <a:spLocks noChangeArrowheads="1"/>
          </p:cNvSpPr>
          <p:nvPr/>
        </p:nvSpPr>
        <p:spPr bwMode="auto">
          <a:xfrm>
            <a:off x="179388" y="6165850"/>
            <a:ext cx="87137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800" b="1" dirty="0">
                <a:solidFill>
                  <a:srgbClr val="0070C0"/>
                </a:solidFill>
              </a:rPr>
              <a:t>Всего собственных доходов – </a:t>
            </a:r>
            <a:r>
              <a:rPr lang="ru-RU" sz="2600" b="1" dirty="0" smtClean="0">
                <a:solidFill>
                  <a:srgbClr val="0070C0"/>
                </a:solidFill>
              </a:rPr>
              <a:t>204534,9 </a:t>
            </a:r>
            <a:r>
              <a:rPr lang="ru-RU" sz="2600" b="1" dirty="0" err="1">
                <a:solidFill>
                  <a:srgbClr val="0070C0"/>
                </a:solidFill>
              </a:rPr>
              <a:t>тыс.руб</a:t>
            </a:r>
            <a:r>
              <a:rPr lang="ru-RU" sz="2600" b="1" dirty="0"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23561" name="Picture 2" descr="E:\ostrovski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68263"/>
            <a:ext cx="10128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 flipH="1">
            <a:off x="4859338" y="2565400"/>
            <a:ext cx="433387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1475656" y="4221088"/>
            <a:ext cx="720725" cy="43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619672" y="3403251"/>
            <a:ext cx="593815" cy="2046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ый треугольник 23"/>
          <p:cNvSpPr/>
          <p:nvPr/>
        </p:nvSpPr>
        <p:spPr>
          <a:xfrm rot="5400000">
            <a:off x="1449559" y="-1349375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3556" name="Rectangle 9"/>
          <p:cNvSpPr>
            <a:spLocks noChangeArrowheads="1"/>
          </p:cNvSpPr>
          <p:nvPr/>
        </p:nvSpPr>
        <p:spPr bwMode="auto">
          <a:xfrm>
            <a:off x="0" y="1243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3557" name="Rectangle 12"/>
          <p:cNvSpPr>
            <a:spLocks noChangeArrowheads="1"/>
          </p:cNvSpPr>
          <p:nvPr/>
        </p:nvSpPr>
        <p:spPr bwMode="auto">
          <a:xfrm>
            <a:off x="0" y="909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33583" y="44624"/>
            <a:ext cx="7425110" cy="1384995"/>
          </a:xfrm>
          <a:prstGeom prst="rect">
            <a:avLst/>
          </a:prstGeom>
          <a:noFill/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Структура безвозмездных поступлений </a:t>
            </a:r>
          </a:p>
          <a:p>
            <a:pPr algn="ctr">
              <a:defRPr/>
            </a:pPr>
            <a:r>
              <a:rPr lang="ru-RU" sz="28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 за </a:t>
            </a:r>
            <a:r>
              <a:rPr lang="ru-RU" sz="28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2024 </a:t>
            </a:r>
            <a:r>
              <a:rPr lang="ru-RU" sz="28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год</a:t>
            </a:r>
          </a:p>
          <a:p>
            <a:pPr algn="ctr">
              <a:defRPr/>
            </a:pPr>
            <a:r>
              <a:rPr lang="ru-RU" sz="28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 (тыс. руб., %)</a:t>
            </a: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854462476"/>
              </p:ext>
            </p:extLst>
          </p:nvPr>
        </p:nvGraphicFramePr>
        <p:xfrm>
          <a:off x="214015" y="1492287"/>
          <a:ext cx="8736430" cy="5132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560" name="TextBox 2"/>
          <p:cNvSpPr txBox="1">
            <a:spLocks noChangeArrowheads="1"/>
          </p:cNvSpPr>
          <p:nvPr/>
        </p:nvSpPr>
        <p:spPr bwMode="auto">
          <a:xfrm>
            <a:off x="179388" y="6165850"/>
            <a:ext cx="87137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400" b="1" dirty="0">
                <a:solidFill>
                  <a:srgbClr val="0070C0"/>
                </a:solidFill>
              </a:rPr>
              <a:t>Всего безвозмездных поступлений – </a:t>
            </a:r>
            <a:r>
              <a:rPr lang="ru-RU" sz="2400" b="1" dirty="0" smtClean="0">
                <a:solidFill>
                  <a:srgbClr val="0070C0"/>
                </a:solidFill>
              </a:rPr>
              <a:t>2054149,9 </a:t>
            </a:r>
            <a:r>
              <a:rPr lang="ru-RU" sz="2400" b="1" dirty="0" err="1">
                <a:solidFill>
                  <a:srgbClr val="0070C0"/>
                </a:solidFill>
              </a:rPr>
              <a:t>тыс.руб</a:t>
            </a:r>
            <a:r>
              <a:rPr lang="ru-RU" sz="2400" b="1" dirty="0"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23561" name="Picture 2" descr="E:\ostrovski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68263"/>
            <a:ext cx="10128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 flipH="1">
            <a:off x="5652120" y="2705015"/>
            <a:ext cx="648072" cy="5799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1120775" y="2990258"/>
            <a:ext cx="2237567" cy="151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339752" y="2611712"/>
            <a:ext cx="1301109" cy="1866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141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Скругленный прямоугольник 27"/>
          <p:cNvSpPr/>
          <p:nvPr/>
        </p:nvSpPr>
        <p:spPr>
          <a:xfrm>
            <a:off x="55559" y="1337286"/>
            <a:ext cx="8980487" cy="5532554"/>
          </a:xfrm>
          <a:prstGeom prst="roundRect">
            <a:avLst/>
          </a:prstGeom>
          <a:gradFill>
            <a:gsLst>
              <a:gs pos="0">
                <a:schemeClr val="accent5">
                  <a:tint val="50000"/>
                  <a:satMod val="300000"/>
                  <a:lumMod val="32000"/>
                  <a:lumOff val="68000"/>
                  <a:alpha val="83000"/>
                </a:schemeClr>
              </a:gs>
              <a:gs pos="35000">
                <a:schemeClr val="accent5">
                  <a:tint val="37000"/>
                  <a:satMod val="300000"/>
                  <a:lumMod val="26000"/>
                  <a:lumOff val="74000"/>
                  <a:alpha val="80000"/>
                </a:schemeClr>
              </a:gs>
              <a:gs pos="100000">
                <a:schemeClr val="accent5">
                  <a:tint val="15000"/>
                  <a:satMod val="350000"/>
                  <a:lumMod val="18000"/>
                  <a:lumOff val="82000"/>
                  <a:alpha val="95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 rot="5400000">
            <a:off x="1449559" y="-1349375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44624"/>
            <a:ext cx="8388424" cy="1231106"/>
          </a:xfrm>
          <a:prstGeom prst="rect">
            <a:avLst/>
          </a:prstGeom>
          <a:noFill/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0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СУБСИДИИ</a:t>
            </a:r>
          </a:p>
          <a:p>
            <a:pPr algn="ctr">
              <a:defRPr/>
            </a:pPr>
            <a:r>
              <a:rPr lang="ru-RU" sz="20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из областного бюджета  за </a:t>
            </a:r>
            <a:r>
              <a:rPr lang="ru-RU" sz="20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2024 </a:t>
            </a:r>
            <a:r>
              <a:rPr lang="ru-RU" sz="20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год</a:t>
            </a:r>
          </a:p>
          <a:p>
            <a:pPr algn="just">
              <a:defRPr/>
            </a:pPr>
            <a:r>
              <a:rPr lang="ru-RU" sz="20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  </a:t>
            </a:r>
            <a:r>
              <a:rPr lang="ru-RU" sz="20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 план 1653310,5 </a:t>
            </a:r>
            <a:r>
              <a:rPr lang="ru-RU" sz="2000" b="1" dirty="0" err="1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тыс.руб</a:t>
            </a:r>
            <a:r>
              <a:rPr lang="ru-RU" sz="20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., исполнено </a:t>
            </a:r>
            <a:r>
              <a:rPr lang="ru-RU" sz="20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1580951 </a:t>
            </a:r>
            <a:r>
              <a:rPr lang="ru-RU" sz="2400" b="1" dirty="0" err="1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тыс.руб</a:t>
            </a:r>
            <a:r>
              <a:rPr lang="ru-RU" sz="24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1340768"/>
            <a:ext cx="3827114" cy="93610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На образование (</a:t>
            </a:r>
            <a:r>
              <a:rPr lang="ru-RU" sz="1300" b="1" dirty="0">
                <a:latin typeface="Arial" pitchFamily="34" charset="0"/>
                <a:cs typeface="Arial" pitchFamily="34" charset="0"/>
              </a:rPr>
              <a:t>питание, уход за детьми-инвалидами, развитие сети </a:t>
            </a:r>
            <a:r>
              <a:rPr lang="ru-RU" sz="1300" b="1" dirty="0" err="1">
                <a:latin typeface="Arial" pitchFamily="34" charset="0"/>
                <a:cs typeface="Arial" pitchFamily="34" charset="0"/>
              </a:rPr>
              <a:t>учрежд</a:t>
            </a:r>
            <a:r>
              <a:rPr lang="ru-RU" sz="1300" b="1" dirty="0">
                <a:latin typeface="Arial" pitchFamily="34" charset="0"/>
                <a:cs typeface="Arial" pitchFamily="34" charset="0"/>
              </a:rPr>
              <a:t>., создание 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новых мест</a:t>
            </a:r>
            <a:endParaRPr lang="ru-RU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16016" y="1340768"/>
            <a:ext cx="3913409" cy="54493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b="1" dirty="0">
                <a:latin typeface="Arial" pitchFamily="34" charset="0"/>
                <a:cs typeface="Arial" pitchFamily="34" charset="0"/>
              </a:rPr>
              <a:t>На ликвидацию очагов сорного растения борщевик Сосновского</a:t>
            </a:r>
          </a:p>
        </p:txBody>
      </p:sp>
      <p:sp>
        <p:nvSpPr>
          <p:cNvPr id="22" name="Выноска со стрелкой вверх 21"/>
          <p:cNvSpPr/>
          <p:nvPr/>
        </p:nvSpPr>
        <p:spPr>
          <a:xfrm>
            <a:off x="1260155" y="2046405"/>
            <a:ext cx="2339573" cy="408036"/>
          </a:xfrm>
          <a:prstGeom prst="upArrowCallou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21184,4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руб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3" name="Выноска со стрелкой вверх 22"/>
          <p:cNvSpPr/>
          <p:nvPr/>
        </p:nvSpPr>
        <p:spPr>
          <a:xfrm>
            <a:off x="5590917" y="1736322"/>
            <a:ext cx="2292886" cy="471018"/>
          </a:xfrm>
          <a:prstGeom prst="upArrowCallou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774,6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 руб.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49279" y="4117205"/>
            <a:ext cx="3996523" cy="77638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На жилищно-коммунальное хозяйство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(модернизация </a:t>
            </a:r>
            <a:r>
              <a:rPr lang="ru-RU" sz="1200" b="1" dirty="0" err="1" smtClean="0">
                <a:latin typeface="Arial" pitchFamily="34" charset="0"/>
                <a:cs typeface="Arial" pitchFamily="34" charset="0"/>
              </a:rPr>
              <a:t>коммун.ифраструктуры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200" b="1" dirty="0" err="1" smtClean="0">
                <a:latin typeface="Arial" pitchFamily="34" charset="0"/>
                <a:cs typeface="Arial" pitchFamily="34" charset="0"/>
              </a:rPr>
              <a:t>софинансирование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b="1" dirty="0" err="1" smtClean="0">
                <a:latin typeface="Arial" pitchFamily="34" charset="0"/>
                <a:cs typeface="Arial" pitchFamily="34" charset="0"/>
              </a:rPr>
              <a:t>кап.вложений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)</a:t>
            </a:r>
            <a:endParaRPr lang="ru-RU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Выноска со стрелкой вверх 28"/>
          <p:cNvSpPr/>
          <p:nvPr/>
        </p:nvSpPr>
        <p:spPr>
          <a:xfrm>
            <a:off x="1355927" y="4748065"/>
            <a:ext cx="2292886" cy="387915"/>
          </a:xfrm>
          <a:prstGeom prst="upArrowCallou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375761,2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 руб.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11560" y="2429793"/>
            <a:ext cx="3960439" cy="52383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b="1" dirty="0">
                <a:latin typeface="Arial" pitchFamily="34" charset="0"/>
                <a:cs typeface="Arial" pitchFamily="34" charset="0"/>
              </a:rPr>
              <a:t>На осуществление дорожной деятельности, приобретение </a:t>
            </a:r>
            <a:r>
              <a:rPr lang="ru-RU" sz="1300" b="1" dirty="0" err="1">
                <a:latin typeface="Arial" pitchFamily="34" charset="0"/>
                <a:cs typeface="Arial" pitchFamily="34" charset="0"/>
              </a:rPr>
              <a:t>дорож.техники</a:t>
            </a:r>
            <a:endParaRPr lang="ru-RU" sz="1300" b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Выноска со стрелкой вверх 29"/>
          <p:cNvSpPr/>
          <p:nvPr/>
        </p:nvSpPr>
        <p:spPr>
          <a:xfrm>
            <a:off x="1374627" y="2822216"/>
            <a:ext cx="2292886" cy="424582"/>
          </a:xfrm>
          <a:prstGeom prst="upArrowCallou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31557,1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 руб.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449639" y="3274314"/>
            <a:ext cx="3958789" cy="5237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b="1" dirty="0">
                <a:latin typeface="Arial" pitchFamily="34" charset="0"/>
                <a:cs typeface="Arial" pitchFamily="34" charset="0"/>
              </a:rPr>
              <a:t>На финансовую поддержку бюджетов поселений</a:t>
            </a:r>
          </a:p>
        </p:txBody>
      </p:sp>
      <p:sp>
        <p:nvSpPr>
          <p:cNvPr id="40" name="Выноска со стрелкой вверх 39"/>
          <p:cNvSpPr/>
          <p:nvPr/>
        </p:nvSpPr>
        <p:spPr>
          <a:xfrm>
            <a:off x="1365079" y="3680838"/>
            <a:ext cx="2274581" cy="418686"/>
          </a:xfrm>
          <a:prstGeom prst="upArrowCallou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3755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 руб.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4788024" y="2276872"/>
            <a:ext cx="3960439" cy="43657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b="1" dirty="0">
                <a:latin typeface="Arial" pitchFamily="34" charset="0"/>
                <a:cs typeface="Arial" pitchFamily="34" charset="0"/>
              </a:rPr>
              <a:t>На привлечение жителей к регулярным занятиям физкультурой и спортом</a:t>
            </a:r>
          </a:p>
        </p:txBody>
      </p:sp>
      <p:sp>
        <p:nvSpPr>
          <p:cNvPr id="42" name="Выноска со стрелкой вверх 41"/>
          <p:cNvSpPr/>
          <p:nvPr/>
        </p:nvSpPr>
        <p:spPr>
          <a:xfrm>
            <a:off x="5678831" y="2589683"/>
            <a:ext cx="2292886" cy="418685"/>
          </a:xfrm>
          <a:prstGeom prst="upArrowCallou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131,4</a:t>
            </a:r>
            <a:endPara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772220" y="3035081"/>
            <a:ext cx="3958789" cy="52376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b="1" dirty="0">
                <a:latin typeface="Arial" pitchFamily="34" charset="0"/>
                <a:cs typeface="Arial" pitchFamily="34" charset="0"/>
              </a:rPr>
              <a:t>На ремонт, обустройство и восстановление воинских захоронений, увековечивание памяти погибших</a:t>
            </a:r>
          </a:p>
        </p:txBody>
      </p:sp>
      <p:sp>
        <p:nvSpPr>
          <p:cNvPr id="26" name="Выноска со стрелкой вверх 25"/>
          <p:cNvSpPr/>
          <p:nvPr/>
        </p:nvSpPr>
        <p:spPr>
          <a:xfrm>
            <a:off x="5720146" y="3510854"/>
            <a:ext cx="2375642" cy="369820"/>
          </a:xfrm>
          <a:prstGeom prst="upArrowCallout">
            <a:avLst>
              <a:gd name="adj1" fmla="val 0"/>
              <a:gd name="adj2" fmla="val 25000"/>
              <a:gd name="adj3" fmla="val 25000"/>
              <a:gd name="adj4" fmla="val 64977"/>
            </a:avLst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756,1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 руб.</a:t>
            </a:r>
          </a:p>
        </p:txBody>
      </p:sp>
      <p:pic>
        <p:nvPicPr>
          <p:cNvPr id="28733" name="Picture 2" descr="E:\ostrovski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061" y="44624"/>
            <a:ext cx="1014412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/>
          <p:nvPr/>
        </p:nvSpPr>
        <p:spPr>
          <a:xfrm>
            <a:off x="456252" y="5207601"/>
            <a:ext cx="4044187" cy="292388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>
                <a:solidFill>
                  <a:schemeClr val="bg1"/>
                </a:solidFill>
              </a:rPr>
              <a:t>Фонд развития территорий</a:t>
            </a:r>
          </a:p>
        </p:txBody>
      </p:sp>
      <p:sp>
        <p:nvSpPr>
          <p:cNvPr id="43" name="Выноска со стрелкой вверх 42"/>
          <p:cNvSpPr/>
          <p:nvPr/>
        </p:nvSpPr>
        <p:spPr>
          <a:xfrm>
            <a:off x="1400633" y="5425110"/>
            <a:ext cx="2292886" cy="360669"/>
          </a:xfrm>
          <a:prstGeom prst="upArrowCallou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1136420,2</a:t>
            </a:r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тыс.руб</a:t>
            </a: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0AF933E-A59D-3D92-0206-72CC41BBD385}"/>
              </a:ext>
            </a:extLst>
          </p:cNvPr>
          <p:cNvSpPr txBox="1"/>
          <p:nvPr/>
        </p:nvSpPr>
        <p:spPr>
          <a:xfrm>
            <a:off x="4803180" y="3935600"/>
            <a:ext cx="4044187" cy="69249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>
                <a:solidFill>
                  <a:schemeClr val="bg1"/>
                </a:solidFill>
              </a:rPr>
              <a:t>На установку знаков туристической </a:t>
            </a:r>
            <a:r>
              <a:rPr lang="ru-RU" sz="1300" b="1" dirty="0" smtClean="0">
                <a:solidFill>
                  <a:schemeClr val="bg1"/>
                </a:solidFill>
              </a:rPr>
              <a:t>навигации, народные дружины, межевание земельных участков</a:t>
            </a:r>
            <a:endParaRPr lang="ru-RU" sz="1300" b="1" dirty="0">
              <a:solidFill>
                <a:schemeClr val="bg1"/>
              </a:solidFill>
            </a:endParaRPr>
          </a:p>
        </p:txBody>
      </p:sp>
      <p:sp>
        <p:nvSpPr>
          <p:cNvPr id="5" name="Выноска со стрелкой вверх 25">
            <a:extLst>
              <a:ext uri="{FF2B5EF4-FFF2-40B4-BE49-F238E27FC236}">
                <a16:creationId xmlns:a16="http://schemas.microsoft.com/office/drawing/2014/main" xmlns="" id="{A2C4ED4A-B098-502D-9389-CEFC13B63564}"/>
              </a:ext>
            </a:extLst>
          </p:cNvPr>
          <p:cNvSpPr/>
          <p:nvPr/>
        </p:nvSpPr>
        <p:spPr>
          <a:xfrm>
            <a:off x="5667448" y="4541833"/>
            <a:ext cx="2375642" cy="369820"/>
          </a:xfrm>
          <a:prstGeom prst="upArrowCallout">
            <a:avLst>
              <a:gd name="adj1" fmla="val 0"/>
              <a:gd name="adj2" fmla="val 25000"/>
              <a:gd name="adj3" fmla="val 25000"/>
              <a:gd name="adj4" fmla="val 64977"/>
            </a:avLst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738,4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 руб.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BB8ACC5-6C68-9669-1C42-6B8D20D0163E}"/>
              </a:ext>
            </a:extLst>
          </p:cNvPr>
          <p:cNvSpPr txBox="1"/>
          <p:nvPr/>
        </p:nvSpPr>
        <p:spPr>
          <a:xfrm>
            <a:off x="4746149" y="5000872"/>
            <a:ext cx="4044187" cy="492443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>
                <a:solidFill>
                  <a:schemeClr val="bg1"/>
                </a:solidFill>
              </a:rPr>
              <a:t>Поддержка отрасли </a:t>
            </a:r>
            <a:r>
              <a:rPr lang="ru-RU" sz="1300" b="1" dirty="0" err="1">
                <a:solidFill>
                  <a:schemeClr val="bg1"/>
                </a:solidFill>
              </a:rPr>
              <a:t>культуры,укрепление</a:t>
            </a:r>
            <a:r>
              <a:rPr lang="ru-RU" sz="1300" b="1" dirty="0">
                <a:solidFill>
                  <a:schemeClr val="bg1"/>
                </a:solidFill>
              </a:rPr>
              <a:t> мат.-тех. </a:t>
            </a:r>
            <a:r>
              <a:rPr lang="ru-RU" sz="1300" b="1" dirty="0" smtClean="0">
                <a:solidFill>
                  <a:schemeClr val="bg1"/>
                </a:solidFill>
              </a:rPr>
              <a:t>базы </a:t>
            </a:r>
            <a:r>
              <a:rPr lang="ru-RU" sz="1300" b="1" dirty="0">
                <a:solidFill>
                  <a:schemeClr val="bg1"/>
                </a:solidFill>
              </a:rPr>
              <a:t>домов культуры</a:t>
            </a:r>
          </a:p>
        </p:txBody>
      </p:sp>
      <p:sp>
        <p:nvSpPr>
          <p:cNvPr id="7" name="Выноска со стрелкой вверх 42">
            <a:extLst>
              <a:ext uri="{FF2B5EF4-FFF2-40B4-BE49-F238E27FC236}">
                <a16:creationId xmlns:a16="http://schemas.microsoft.com/office/drawing/2014/main" xmlns="" id="{EB708D40-4A28-2E45-0396-74919D11770B}"/>
              </a:ext>
            </a:extLst>
          </p:cNvPr>
          <p:cNvSpPr/>
          <p:nvPr/>
        </p:nvSpPr>
        <p:spPr>
          <a:xfrm>
            <a:off x="5678830" y="5388299"/>
            <a:ext cx="2292886" cy="360669"/>
          </a:xfrm>
          <a:prstGeom prst="upArrowCallou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3030,3 </a:t>
            </a:r>
            <a:r>
              <a:rPr lang="ru-RU" sz="16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тыс.руб</a:t>
            </a: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922F88BA-D2F8-BCDE-8A2B-A2FC37611553}"/>
              </a:ext>
            </a:extLst>
          </p:cNvPr>
          <p:cNvSpPr/>
          <p:nvPr/>
        </p:nvSpPr>
        <p:spPr>
          <a:xfrm>
            <a:off x="509753" y="5821141"/>
            <a:ext cx="3958789" cy="52376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b="1" dirty="0">
                <a:latin typeface="Arial" pitchFamily="34" charset="0"/>
                <a:cs typeface="Arial" pitchFamily="34" charset="0"/>
              </a:rPr>
              <a:t>На современную городскую среду</a:t>
            </a:r>
          </a:p>
        </p:txBody>
      </p:sp>
      <p:sp>
        <p:nvSpPr>
          <p:cNvPr id="11" name="Выноска со стрелкой вверх 42">
            <a:extLst>
              <a:ext uri="{FF2B5EF4-FFF2-40B4-BE49-F238E27FC236}">
                <a16:creationId xmlns:a16="http://schemas.microsoft.com/office/drawing/2014/main" xmlns="" id="{E46E4A89-CD47-5C3D-5569-327E0A8A2219}"/>
              </a:ext>
            </a:extLst>
          </p:cNvPr>
          <p:cNvSpPr/>
          <p:nvPr/>
        </p:nvSpPr>
        <p:spPr>
          <a:xfrm>
            <a:off x="1473614" y="6260206"/>
            <a:ext cx="2292886" cy="360669"/>
          </a:xfrm>
          <a:prstGeom prst="upArrowCallou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6447,3тыс.руб</a:t>
            </a: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06F72172-55B8-9B90-AA7D-66A63BCC7335}"/>
              </a:ext>
            </a:extLst>
          </p:cNvPr>
          <p:cNvSpPr/>
          <p:nvPr/>
        </p:nvSpPr>
        <p:spPr>
          <a:xfrm>
            <a:off x="4803180" y="5804183"/>
            <a:ext cx="3958789" cy="52376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b="1" dirty="0">
                <a:latin typeface="Arial" pitchFamily="34" charset="0"/>
                <a:cs typeface="Arial" pitchFamily="34" charset="0"/>
              </a:rPr>
              <a:t>На 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развитие институтов </a:t>
            </a:r>
            <a:r>
              <a:rPr lang="ru-RU" sz="1300" b="1" dirty="0" err="1" smtClean="0">
                <a:latin typeface="Arial" pitchFamily="34" charset="0"/>
                <a:cs typeface="Arial" pitchFamily="34" charset="0"/>
              </a:rPr>
              <a:t>терр.общественного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 самоуправления</a:t>
            </a:r>
            <a:endParaRPr lang="ru-RU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Выноска со стрелкой вверх 42">
            <a:extLst>
              <a:ext uri="{FF2B5EF4-FFF2-40B4-BE49-F238E27FC236}">
                <a16:creationId xmlns:a16="http://schemas.microsoft.com/office/drawing/2014/main" xmlns="" id="{623C43F2-A9E9-9F15-CC6C-38CC8926F478}"/>
              </a:ext>
            </a:extLst>
          </p:cNvPr>
          <p:cNvSpPr/>
          <p:nvPr/>
        </p:nvSpPr>
        <p:spPr>
          <a:xfrm>
            <a:off x="5764036" y="6164570"/>
            <a:ext cx="2292886" cy="360669"/>
          </a:xfrm>
          <a:prstGeom prst="upArrowCallou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395</a:t>
            </a:r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тыс.руб</a:t>
            </a: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5373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Скругленный прямоугольник 27"/>
          <p:cNvSpPr/>
          <p:nvPr/>
        </p:nvSpPr>
        <p:spPr>
          <a:xfrm>
            <a:off x="139589" y="1126774"/>
            <a:ext cx="8980487" cy="5731226"/>
          </a:xfrm>
          <a:prstGeom prst="roundRect">
            <a:avLst/>
          </a:prstGeom>
          <a:gradFill>
            <a:gsLst>
              <a:gs pos="0">
                <a:schemeClr val="accent5">
                  <a:tint val="50000"/>
                  <a:satMod val="300000"/>
                  <a:lumMod val="32000"/>
                  <a:lumOff val="68000"/>
                  <a:alpha val="83000"/>
                </a:schemeClr>
              </a:gs>
              <a:gs pos="35000">
                <a:schemeClr val="accent5">
                  <a:tint val="37000"/>
                  <a:satMod val="300000"/>
                  <a:lumMod val="26000"/>
                  <a:lumOff val="74000"/>
                  <a:alpha val="80000"/>
                </a:schemeClr>
              </a:gs>
              <a:gs pos="100000">
                <a:schemeClr val="accent5">
                  <a:tint val="15000"/>
                  <a:satMod val="350000"/>
                  <a:lumMod val="18000"/>
                  <a:lumOff val="82000"/>
                  <a:alpha val="95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ый треугольник 3"/>
          <p:cNvSpPr/>
          <p:nvPr/>
        </p:nvSpPr>
        <p:spPr>
          <a:xfrm rot="5400000">
            <a:off x="1449559" y="-1349375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1988" y="102635"/>
            <a:ext cx="8214058" cy="1323439"/>
          </a:xfrm>
          <a:prstGeom prst="rect">
            <a:avLst/>
          </a:prstGeom>
          <a:noFill/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СУБВЕНЦИИ </a:t>
            </a:r>
          </a:p>
          <a:p>
            <a:pPr algn="ctr">
              <a:defRPr/>
            </a:pPr>
            <a:r>
              <a:rPr lang="ru-RU" sz="28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из областного бюджета  за </a:t>
            </a:r>
            <a:r>
              <a:rPr lang="ru-RU" sz="28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2024 </a:t>
            </a:r>
            <a:r>
              <a:rPr lang="ru-RU" sz="28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год            </a:t>
            </a:r>
            <a:r>
              <a:rPr lang="ru-RU" sz="24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план </a:t>
            </a:r>
            <a:r>
              <a:rPr lang="ru-RU" sz="24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217292 </a:t>
            </a:r>
            <a:r>
              <a:rPr lang="ru-RU" sz="2400" b="1" dirty="0" err="1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т.руб</a:t>
            </a:r>
            <a:r>
              <a:rPr lang="ru-RU" sz="24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., исполнено </a:t>
            </a:r>
            <a:r>
              <a:rPr lang="ru-RU" sz="24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216753,3 </a:t>
            </a:r>
            <a:r>
              <a:rPr lang="ru-RU" sz="2400" b="1" dirty="0" err="1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т.руб</a:t>
            </a:r>
            <a:r>
              <a:rPr lang="ru-RU" sz="24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751241" y="1530814"/>
            <a:ext cx="4104456" cy="115548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На образование (ФОТ, классное руководство, родительская плата,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питание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соцподдержка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коммун.село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компенсация за подготовку к ЕГЭ)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20864" y="1542507"/>
            <a:ext cx="4104456" cy="58461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На содержание комиссии по делам несовершеннолетних</a:t>
            </a:r>
          </a:p>
        </p:txBody>
      </p:sp>
      <p:sp>
        <p:nvSpPr>
          <p:cNvPr id="22" name="Выноска со стрелкой вверх 21"/>
          <p:cNvSpPr/>
          <p:nvPr/>
        </p:nvSpPr>
        <p:spPr>
          <a:xfrm>
            <a:off x="5550389" y="2569934"/>
            <a:ext cx="2376264" cy="504056"/>
          </a:xfrm>
          <a:prstGeom prst="upArrowCallout">
            <a:avLst/>
          </a:prstGeom>
          <a:solidFill>
            <a:srgbClr val="F6862A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210646,8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 руб.</a:t>
            </a:r>
          </a:p>
        </p:txBody>
      </p:sp>
      <p:sp>
        <p:nvSpPr>
          <p:cNvPr id="23" name="Выноска со стрелкой вверх 22"/>
          <p:cNvSpPr/>
          <p:nvPr/>
        </p:nvSpPr>
        <p:spPr>
          <a:xfrm>
            <a:off x="1257283" y="2023200"/>
            <a:ext cx="2376264" cy="476602"/>
          </a:xfrm>
          <a:prstGeom prst="upArrowCallout">
            <a:avLst/>
          </a:prstGeom>
          <a:solidFill>
            <a:srgbClr val="F6862A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635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 руб.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61501" y="3863673"/>
            <a:ext cx="4104456" cy="39857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На доплаты к трудовым пенсиям</a:t>
            </a:r>
          </a:p>
        </p:txBody>
      </p:sp>
      <p:sp>
        <p:nvSpPr>
          <p:cNvPr id="29" name="Выноска со стрелкой вверх 28"/>
          <p:cNvSpPr/>
          <p:nvPr/>
        </p:nvSpPr>
        <p:spPr>
          <a:xfrm>
            <a:off x="1310067" y="4158449"/>
            <a:ext cx="2376264" cy="440791"/>
          </a:xfrm>
          <a:prstGeom prst="upArrowCallout">
            <a:avLst/>
          </a:prstGeom>
          <a:solidFill>
            <a:srgbClr val="F6862A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43,2 тыс. руб.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81461" y="4779813"/>
            <a:ext cx="4104456" cy="5760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На предоставление дотации бюджетам поселений</a:t>
            </a:r>
          </a:p>
        </p:txBody>
      </p:sp>
      <p:sp>
        <p:nvSpPr>
          <p:cNvPr id="37" name="Выноска со стрелкой вверх 36"/>
          <p:cNvSpPr/>
          <p:nvPr/>
        </p:nvSpPr>
        <p:spPr>
          <a:xfrm>
            <a:off x="1310067" y="5241135"/>
            <a:ext cx="2376264" cy="438517"/>
          </a:xfrm>
          <a:prstGeom prst="upArrowCallout">
            <a:avLst/>
          </a:prstGeom>
          <a:solidFill>
            <a:srgbClr val="F6862A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609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 руб.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61501" y="2659492"/>
            <a:ext cx="4104456" cy="68661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Обеспечение жилыми помещениями детей сирот</a:t>
            </a:r>
          </a:p>
        </p:txBody>
      </p:sp>
      <p:sp>
        <p:nvSpPr>
          <p:cNvPr id="30" name="Выноска со стрелкой вверх 29"/>
          <p:cNvSpPr/>
          <p:nvPr/>
        </p:nvSpPr>
        <p:spPr>
          <a:xfrm>
            <a:off x="1257283" y="3222958"/>
            <a:ext cx="2376264" cy="504056"/>
          </a:xfrm>
          <a:prstGeom prst="upArrowCallout">
            <a:avLst/>
          </a:prstGeom>
          <a:solidFill>
            <a:srgbClr val="F6862A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2528,4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 руб.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4760111" y="4312837"/>
            <a:ext cx="4131663" cy="118634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На исполнение отдельных государственных полномочий (создание административной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комиссии) ,создание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админ.комиссий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уполномоченых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сос.протоколы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об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админ.правонарушениях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Выноска со стрелкой вверх 39"/>
          <p:cNvSpPr/>
          <p:nvPr/>
        </p:nvSpPr>
        <p:spPr>
          <a:xfrm>
            <a:off x="5558550" y="5417760"/>
            <a:ext cx="2357293" cy="478946"/>
          </a:xfrm>
          <a:prstGeom prst="upArrowCallout">
            <a:avLst/>
          </a:prstGeom>
          <a:solidFill>
            <a:srgbClr val="F6862A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66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 руб</a:t>
            </a: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341951" y="5880302"/>
            <a:ext cx="4238311" cy="43095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На полномочия по первичному воинскому учету</a:t>
            </a:r>
          </a:p>
        </p:txBody>
      </p:sp>
      <p:sp>
        <p:nvSpPr>
          <p:cNvPr id="42" name="Выноска со стрелкой вверх 41"/>
          <p:cNvSpPr/>
          <p:nvPr/>
        </p:nvSpPr>
        <p:spPr>
          <a:xfrm>
            <a:off x="1269540" y="6127435"/>
            <a:ext cx="2376264" cy="504056"/>
          </a:xfrm>
          <a:prstGeom prst="upArrowCallout">
            <a:avLst/>
          </a:prstGeom>
          <a:solidFill>
            <a:srgbClr val="F6862A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500,2 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 руб.</a:t>
            </a:r>
          </a:p>
        </p:txBody>
      </p:sp>
      <p:pic>
        <p:nvPicPr>
          <p:cNvPr id="30769" name="Picture 2" descr="E:\ostrovski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663" y="103188"/>
            <a:ext cx="1014412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C988B138-B7FD-8513-36DC-266D9C0B6A7C}"/>
              </a:ext>
            </a:extLst>
          </p:cNvPr>
          <p:cNvSpPr/>
          <p:nvPr/>
        </p:nvSpPr>
        <p:spPr>
          <a:xfrm>
            <a:off x="4751241" y="3143001"/>
            <a:ext cx="4104456" cy="58461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На обеспечение деятельности по обращению с животными</a:t>
            </a:r>
          </a:p>
        </p:txBody>
      </p:sp>
      <p:sp>
        <p:nvSpPr>
          <p:cNvPr id="5" name="Выноска со стрелкой вверх 21">
            <a:extLst>
              <a:ext uri="{FF2B5EF4-FFF2-40B4-BE49-F238E27FC236}">
                <a16:creationId xmlns:a16="http://schemas.microsoft.com/office/drawing/2014/main" xmlns="" id="{B8AB193C-21A6-4830-1628-0E15AAD1DD1B}"/>
              </a:ext>
            </a:extLst>
          </p:cNvPr>
          <p:cNvSpPr/>
          <p:nvPr/>
        </p:nvSpPr>
        <p:spPr>
          <a:xfrm>
            <a:off x="5604884" y="3637981"/>
            <a:ext cx="2376264" cy="504056"/>
          </a:xfrm>
          <a:prstGeom prst="upArrowCallout">
            <a:avLst/>
          </a:prstGeom>
          <a:solidFill>
            <a:srgbClr val="F6862A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1724,7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20886183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Скругленный прямоугольник 27"/>
          <p:cNvSpPr/>
          <p:nvPr/>
        </p:nvSpPr>
        <p:spPr>
          <a:xfrm>
            <a:off x="0" y="1126774"/>
            <a:ext cx="8980487" cy="5731226"/>
          </a:xfrm>
          <a:prstGeom prst="roundRect">
            <a:avLst/>
          </a:prstGeom>
          <a:gradFill>
            <a:gsLst>
              <a:gs pos="0">
                <a:schemeClr val="accent5">
                  <a:tint val="50000"/>
                  <a:satMod val="300000"/>
                  <a:lumMod val="32000"/>
                  <a:lumOff val="68000"/>
                  <a:alpha val="83000"/>
                </a:schemeClr>
              </a:gs>
              <a:gs pos="35000">
                <a:schemeClr val="accent5">
                  <a:tint val="37000"/>
                  <a:satMod val="300000"/>
                  <a:lumMod val="26000"/>
                  <a:lumOff val="74000"/>
                  <a:alpha val="80000"/>
                </a:schemeClr>
              </a:gs>
              <a:gs pos="100000">
                <a:schemeClr val="accent5">
                  <a:tint val="15000"/>
                  <a:satMod val="350000"/>
                  <a:lumMod val="18000"/>
                  <a:lumOff val="82000"/>
                  <a:alpha val="95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ый треугольник 3"/>
          <p:cNvSpPr/>
          <p:nvPr/>
        </p:nvSpPr>
        <p:spPr>
          <a:xfrm rot="5400000">
            <a:off x="1449559" y="-1349375"/>
            <a:ext cx="2016226" cy="4804225"/>
          </a:xfrm>
          <a:prstGeom prst="rtTriangle">
            <a:avLst/>
          </a:prstGeom>
          <a:gradFill>
            <a:gsLst>
              <a:gs pos="0">
                <a:srgbClr val="2C6AF4">
                  <a:alpha val="68000"/>
                </a:srgbClr>
              </a:gs>
              <a:gs pos="69000">
                <a:schemeClr val="bg1"/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1988" y="102635"/>
            <a:ext cx="8214058" cy="1323439"/>
          </a:xfrm>
          <a:prstGeom prst="rect">
            <a:avLst/>
          </a:prstGeom>
          <a:noFill/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95250" contourW="6350">
              <a:bevelT w="31750" h="38100"/>
              <a:extrusionClr>
                <a:schemeClr val="tx2">
                  <a:lumMod val="20000"/>
                  <a:lumOff val="80000"/>
                </a:schemeClr>
              </a:extrusionClr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МЕЖБЮДЖЕТНЫЕ ТРАНСФЕРТЫ </a:t>
            </a:r>
          </a:p>
          <a:p>
            <a:pPr algn="ctr">
              <a:defRPr/>
            </a:pPr>
            <a:r>
              <a:rPr lang="ru-RU" sz="28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из областного бюджета  за </a:t>
            </a:r>
            <a:r>
              <a:rPr lang="ru-RU" sz="28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2024 </a:t>
            </a:r>
            <a:r>
              <a:rPr lang="ru-RU" sz="28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год            </a:t>
            </a:r>
            <a:r>
              <a:rPr lang="ru-RU" sz="24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план </a:t>
            </a:r>
            <a:r>
              <a:rPr lang="ru-RU" sz="24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53313,3 </a:t>
            </a:r>
            <a:r>
              <a:rPr lang="ru-RU" sz="2400" b="1" dirty="0" err="1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т.руб</a:t>
            </a:r>
            <a:r>
              <a:rPr lang="ru-RU" sz="24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., исполнено </a:t>
            </a:r>
            <a:r>
              <a:rPr lang="ru-RU" sz="2400" b="1" dirty="0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53028,8 </a:t>
            </a:r>
            <a:r>
              <a:rPr lang="ru-RU" sz="2400" b="1" dirty="0" err="1" smtClean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т.руб</a:t>
            </a:r>
            <a:r>
              <a:rPr lang="ru-RU" sz="2400" b="1" dirty="0">
                <a:ln w="3175" cmpd="dbl">
                  <a:solidFill>
                    <a:srgbClr val="026ADC"/>
                  </a:solidFill>
                </a:ln>
                <a:solidFill>
                  <a:srgbClr val="026ADC"/>
                </a:solidFill>
                <a:effectLst>
                  <a:reflection stA="15000" endPos="34000" dir="5400000" sy="-100000" algn="bl" rotWithShape="0"/>
                </a:effectLst>
                <a:cs typeface="+mn-cs"/>
              </a:rPr>
              <a:t>.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76336" y="2102040"/>
            <a:ext cx="4104456" cy="66830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образование (обучение детей-инвалидов, классное руководство, советники директора)</a:t>
            </a:r>
          </a:p>
        </p:txBody>
      </p:sp>
      <p:sp>
        <p:nvSpPr>
          <p:cNvPr id="23" name="Выноска со стрелкой вверх 22"/>
          <p:cNvSpPr/>
          <p:nvPr/>
        </p:nvSpPr>
        <p:spPr>
          <a:xfrm>
            <a:off x="934292" y="2844786"/>
            <a:ext cx="2376264" cy="476602"/>
          </a:xfrm>
          <a:prstGeom prst="upArrowCallout">
            <a:avLst/>
          </a:prstGeom>
          <a:solidFill>
            <a:srgbClr val="F6862A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22515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 руб.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76336" y="3613495"/>
            <a:ext cx="4104456" cy="3985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мероприятия в сфере занятости населения</a:t>
            </a:r>
          </a:p>
        </p:txBody>
      </p:sp>
      <p:sp>
        <p:nvSpPr>
          <p:cNvPr id="29" name="Выноска со стрелкой вверх 28"/>
          <p:cNvSpPr/>
          <p:nvPr/>
        </p:nvSpPr>
        <p:spPr>
          <a:xfrm>
            <a:off x="989245" y="4058321"/>
            <a:ext cx="2376264" cy="440791"/>
          </a:xfrm>
          <a:prstGeom prst="upArrowCallout">
            <a:avLst/>
          </a:prstGeom>
          <a:solidFill>
            <a:srgbClr val="F6862A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58,7 </a:t>
            </a: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руб.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519419" y="4660554"/>
            <a:ext cx="4104456" cy="8378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 резервного фонда Правительства области (траурные мероприятия, украшения к новому </a:t>
            </a: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году)</a:t>
            </a: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Выноска со стрелкой вверх 36"/>
          <p:cNvSpPr/>
          <p:nvPr/>
        </p:nvSpPr>
        <p:spPr>
          <a:xfrm>
            <a:off x="3383515" y="5463762"/>
            <a:ext cx="2376264" cy="438517"/>
          </a:xfrm>
          <a:prstGeom prst="upArrowCallout">
            <a:avLst/>
          </a:prstGeom>
          <a:solidFill>
            <a:srgbClr val="F6862A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2208,8тыс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руб.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793416" y="2103849"/>
            <a:ext cx="4104456" cy="6610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обеспечение дорожной деятельности</a:t>
            </a:r>
          </a:p>
          <a:p>
            <a:pPr algn="ctr">
              <a:defRPr/>
            </a:pPr>
            <a:endParaRPr lang="ru-RU" sz="1400" b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Выноска со стрелкой вверх 29"/>
          <p:cNvSpPr/>
          <p:nvPr/>
        </p:nvSpPr>
        <p:spPr>
          <a:xfrm>
            <a:off x="5712400" y="2812954"/>
            <a:ext cx="2376264" cy="504056"/>
          </a:xfrm>
          <a:prstGeom prst="upArrowCallout">
            <a:avLst/>
          </a:prstGeom>
          <a:solidFill>
            <a:srgbClr val="F6862A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27496,3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 руб.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4726489" y="3607490"/>
            <a:ext cx="4238311" cy="4309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поощрение муниципальных </a:t>
            </a:r>
            <a:r>
              <a:rPr lang="ru-RU" sz="14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управленчиских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команд</a:t>
            </a:r>
          </a:p>
        </p:txBody>
      </p:sp>
      <p:sp>
        <p:nvSpPr>
          <p:cNvPr id="42" name="Выноска со стрелкой вверх 41"/>
          <p:cNvSpPr/>
          <p:nvPr/>
        </p:nvSpPr>
        <p:spPr>
          <a:xfrm>
            <a:off x="5736533" y="4059447"/>
            <a:ext cx="2376264" cy="504056"/>
          </a:xfrm>
          <a:prstGeom prst="upArrowCallout">
            <a:avLst/>
          </a:prstGeom>
          <a:solidFill>
            <a:srgbClr val="F6862A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750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 руб.</a:t>
            </a:r>
          </a:p>
        </p:txBody>
      </p:sp>
      <p:pic>
        <p:nvPicPr>
          <p:cNvPr id="30769" name="Picture 2" descr="E:\ostrovski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663" y="103188"/>
            <a:ext cx="1014412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162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25081</TotalTime>
  <Words>2565</Words>
  <Application>Microsoft Office PowerPoint</Application>
  <PresentationFormat>Экран (4:3)</PresentationFormat>
  <Paragraphs>849</Paragraphs>
  <Slides>31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8" baseType="lpstr">
      <vt:lpstr>Arial</vt:lpstr>
      <vt:lpstr>Arial CYR</vt:lpstr>
      <vt:lpstr>Calibri</vt:lpstr>
      <vt:lpstr>Impact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расходов бюджета  района за 2024 год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ОХРАНА ОКРУЖАЮЩЕЙ СРЕДЫ, тыс.руб.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Межбюджетные трансферты бюджетам МО </vt:lpstr>
      <vt:lpstr>Презентация PowerPoint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*</dc:creator>
  <cp:lastModifiedBy>Светлана</cp:lastModifiedBy>
  <cp:revision>1698</cp:revision>
  <cp:lastPrinted>2024-02-19T08:36:55Z</cp:lastPrinted>
  <dcterms:created xsi:type="dcterms:W3CDTF">2006-12-13T07:16:46Z</dcterms:created>
  <dcterms:modified xsi:type="dcterms:W3CDTF">2025-03-05T06:18:45Z</dcterms:modified>
</cp:coreProperties>
</file>