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12" r:id="rId3"/>
    <p:sldId id="257" r:id="rId4"/>
    <p:sldId id="306" r:id="rId5"/>
    <p:sldId id="296" r:id="rId6"/>
    <p:sldId id="294" r:id="rId7"/>
    <p:sldId id="309" r:id="rId8"/>
    <p:sldId id="295" r:id="rId9"/>
    <p:sldId id="310" r:id="rId10"/>
    <p:sldId id="291" r:id="rId11"/>
    <p:sldId id="297" r:id="rId12"/>
    <p:sldId id="298" r:id="rId13"/>
    <p:sldId id="300" r:id="rId14"/>
    <p:sldId id="272" r:id="rId15"/>
    <p:sldId id="273" r:id="rId16"/>
    <p:sldId id="274" r:id="rId17"/>
    <p:sldId id="275" r:id="rId18"/>
    <p:sldId id="301" r:id="rId19"/>
    <p:sldId id="302" r:id="rId20"/>
    <p:sldId id="303" r:id="rId21"/>
    <p:sldId id="304" r:id="rId22"/>
    <p:sldId id="305" r:id="rId23"/>
    <p:sldId id="307" r:id="rId24"/>
    <p:sldId id="277" r:id="rId25"/>
    <p:sldId id="278" r:id="rId26"/>
    <p:sldId id="279" r:id="rId27"/>
    <p:sldId id="280" r:id="rId28"/>
    <p:sldId id="281" r:id="rId29"/>
    <p:sldId id="308" r:id="rId30"/>
    <p:sldId id="282" r:id="rId31"/>
    <p:sldId id="283" r:id="rId32"/>
    <p:sldId id="284" r:id="rId33"/>
    <p:sldId id="285" r:id="rId34"/>
    <p:sldId id="269" r:id="rId3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4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2" autoAdjust="0"/>
    <p:restoredTop sz="94743" autoAdjust="0"/>
  </p:normalViewPr>
  <p:slideViewPr>
    <p:cSldViewPr>
      <p:cViewPr varScale="1">
        <p:scale>
          <a:sx n="86" d="100"/>
          <a:sy n="86" d="100"/>
        </p:scale>
        <p:origin x="17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2127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поступлений доходов бюджета района в 2025 году ( 841914,4 </a:t>
            </a:r>
            <a:r>
              <a:rPr lang="ru-RU" dirty="0" err="1"/>
              <a:t>тыс.руб</a:t>
            </a:r>
            <a:r>
              <a:rPr lang="ru-RU" dirty="0"/>
              <a:t>)</a:t>
            </a:r>
          </a:p>
        </c:rich>
      </c:tx>
      <c:layout>
        <c:manualLayout>
          <c:xMode val="edge"/>
          <c:yMode val="edge"/>
          <c:x val="0.12157807580785569"/>
          <c:y val="6.2500506476141594E-3"/>
        </c:manualLayout>
      </c:layout>
      <c:overlay val="1"/>
      <c:spPr>
        <a:noFill/>
        <a:ln w="25393">
          <a:noFill/>
        </a:ln>
      </c:spPr>
    </c:title>
    <c:autoTitleDeleted val="0"/>
    <c:view3D>
      <c:rotX val="30"/>
      <c:rotY val="1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615960099750622E-2"/>
          <c:y val="0.19039451114922812"/>
          <c:w val="0.85910224438902738"/>
          <c:h val="0.737564322469982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Объемы поступлений доходов бюджета района в 2016 году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229-470E-A5B5-6378131864C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229-470E-A5B5-6378131864C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229-470E-A5B5-6378131864C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E229-470E-A5B5-6378131864C2}"/>
              </c:ext>
            </c:extLst>
          </c:dPt>
          <c:dLbls>
            <c:dLbl>
              <c:idx val="0"/>
              <c:layout>
                <c:manualLayout>
                  <c:x val="-1.2513290433616651E-2"/>
                  <c:y val="1.832769615138311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/>
                      <a:t>22%</a:t>
                    </a:r>
                  </a:p>
                  <a:p>
                    <a:pPr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baseline="0" dirty="0"/>
                      <a:t>185374 </a:t>
                    </a:r>
                    <a:r>
                      <a:rPr lang="ru-RU" b="1" baseline="0" dirty="0" err="1"/>
                      <a:t>тыс.руб</a:t>
                    </a:r>
                    <a:r>
                      <a:rPr lang="ru-RU" b="1" baseline="0" dirty="0"/>
                      <a:t>.</a:t>
                    </a:r>
                    <a:endParaRPr lang="ru-RU" b="1" dirty="0"/>
                  </a:p>
                </c:rich>
              </c:tx>
              <c:spPr>
                <a:solidFill>
                  <a:schemeClr val="accent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>
                    <c:manualLayout>
                      <c:w val="0.2601615171413702"/>
                      <c:h val="0.1579038702636397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E229-470E-A5B5-6378131864C2}"/>
                </c:ext>
              </c:extLst>
            </c:dLbl>
            <c:dLbl>
              <c:idx val="1"/>
              <c:layout>
                <c:manualLayout>
                  <c:x val="-1.3749263039291592E-2"/>
                  <c:y val="1.499237853000329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>
                        <a:solidFill>
                          <a:schemeClr val="tx1"/>
                        </a:solidFill>
                      </a:rPr>
                      <a:t>1,2%</a:t>
                    </a:r>
                  </a:p>
                  <a:p>
                    <a:pPr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10275 </a:t>
                    </a:r>
                    <a:r>
                      <a:rPr lang="ru-RU" b="1" dirty="0" err="1">
                        <a:solidFill>
                          <a:schemeClr val="tx1"/>
                        </a:solidFill>
                      </a:rPr>
                      <a:t>тыс.руб</a:t>
                    </a:r>
                    <a:r>
                      <a:rPr lang="ru-RU" b="1" dirty="0">
                        <a:solidFill>
                          <a:schemeClr val="tx1"/>
                        </a:solidFill>
                      </a:rPr>
                      <a:t>.</a:t>
                    </a:r>
                  </a:p>
                </c:rich>
              </c:tx>
              <c:spPr>
                <a:solidFill>
                  <a:srgbClr val="C0000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3-E229-470E-A5B5-6378131864C2}"/>
                </c:ext>
              </c:extLst>
            </c:dLbl>
            <c:dLbl>
              <c:idx val="2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>
                        <a:solidFill>
                          <a:schemeClr val="tx1"/>
                        </a:solidFill>
                      </a:rPr>
                      <a:t>76,8%</a:t>
                    </a:r>
                  </a:p>
                  <a:p>
                    <a:pPr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>
                        <a:solidFill>
                          <a:schemeClr val="tx1"/>
                        </a:solidFill>
                      </a:rPr>
                      <a:t>646265,4 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err="1">
                        <a:solidFill>
                          <a:schemeClr val="tx1"/>
                        </a:solidFill>
                      </a:rPr>
                      <a:t>тыс.руб</a:t>
                    </a:r>
                    <a:r>
                      <a:rPr lang="ru-RU" b="1" dirty="0">
                        <a:solidFill>
                          <a:schemeClr val="tx1"/>
                        </a:solidFill>
                      </a:rPr>
                      <a:t>.</a:t>
                    </a:r>
                  </a:p>
                </c:rich>
              </c:tx>
              <c:spPr>
                <a:solidFill>
                  <a:schemeClr val="accent3">
                    <a:lumMod val="75000"/>
                  </a:scheme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ct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E229-470E-A5B5-6378131864C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229-470E-A5B5-6378131864C2}"/>
                </c:ext>
              </c:extLst>
            </c:dLbl>
            <c:spPr>
              <a:solidFill>
                <a:srgbClr val="FFC000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9522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0.22</c:v>
                </c:pt>
                <c:pt idx="1">
                  <c:v>1.2E-2</c:v>
                </c:pt>
                <c:pt idx="2">
                  <c:v>0.76800000000000002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29-470E-A5B5-6378131864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3">
          <a:noFill/>
        </a:ln>
      </c:spPr>
    </c:plotArea>
    <c:legend>
      <c:legendPos val="b"/>
      <c:legendEntry>
        <c:idx val="3"/>
        <c:delete val="1"/>
      </c:legendEntry>
      <c:overlay val="1"/>
      <c:spPr>
        <a:noFill/>
        <a:ln w="25393">
          <a:noFill/>
        </a:ln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  <a:effectLst>
      <a:glow rad="127000">
        <a:schemeClr val="accent3"/>
      </a:glow>
    </a:effectLst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налоговых доходов бюджета района в 2020 году</a:t>
            </a:r>
          </a:p>
        </c:rich>
      </c:tx>
      <c:layout>
        <c:manualLayout>
          <c:xMode val="edge"/>
          <c:yMode val="edge"/>
          <c:x val="0.17967171458939532"/>
          <c:y val="0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723730814639905"/>
          <c:y val="9.365302305663413E-2"/>
          <c:w val="0.77533858267716538"/>
          <c:h val="0.6388658963790107"/>
        </c:manualLayout>
      </c:layout>
      <c:pie3DChart>
        <c:varyColors val="1"/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799" b="1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rgbClr val="0070C0"/>
                </a:solidFill>
              </a:rPr>
              <a:t>Структура налоговых доходов бюджета района в 2025 году (185374 </a:t>
            </a:r>
            <a:r>
              <a:rPr lang="ru-RU" sz="2000" b="1" dirty="0" err="1">
                <a:solidFill>
                  <a:srgbClr val="0070C0"/>
                </a:solidFill>
              </a:rPr>
              <a:t>тыс.руб</a:t>
            </a:r>
            <a:r>
              <a:rPr lang="ru-RU" sz="2000" b="1" dirty="0">
                <a:solidFill>
                  <a:srgbClr val="0070C0"/>
                </a:solidFill>
              </a:rPr>
              <a:t>.)</a:t>
            </a:r>
          </a:p>
        </c:rich>
      </c:tx>
      <c:layout>
        <c:manualLayout>
          <c:xMode val="edge"/>
          <c:yMode val="edge"/>
          <c:x val="0.16864814929629859"/>
          <c:y val="0"/>
        </c:manualLayout>
      </c:layout>
      <c:overlay val="1"/>
      <c:spPr>
        <a:noFill/>
        <a:ln w="25387">
          <a:noFill/>
        </a:ln>
      </c:spPr>
    </c:title>
    <c:autoTitleDeleted val="0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19790439580878"/>
          <c:y val="0.21561161299229437"/>
          <c:w val="0.77533858267716538"/>
          <c:h val="0.63886589637901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доходов бюджета района в 2016 году</c:v>
                </c:pt>
              </c:strCache>
            </c:strRef>
          </c:tx>
          <c:dPt>
            <c:idx val="0"/>
            <c:bubble3D val="0"/>
            <c:spPr>
              <a:solidFill>
                <a:srgbClr val="5B9BD5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A83B-41F9-BFE6-1C96A73E30EE}"/>
              </c:ext>
            </c:extLst>
          </c:dPt>
          <c:dPt>
            <c:idx val="1"/>
            <c:bubble3D val="0"/>
            <c:spPr>
              <a:solidFill>
                <a:srgbClr val="ED7D31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A83B-41F9-BFE6-1C96A73E30EE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A83B-41F9-BFE6-1C96A73E30EE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A83B-41F9-BFE6-1C96A73E30EE}"/>
              </c:ext>
            </c:extLst>
          </c:dPt>
          <c:dPt>
            <c:idx val="4"/>
            <c:bubble3D val="0"/>
            <c:spPr>
              <a:solidFill>
                <a:srgbClr val="4472C4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A83B-41F9-BFE6-1C96A73E30EE}"/>
              </c:ext>
            </c:extLst>
          </c:dPt>
          <c:dLbls>
            <c:dLbl>
              <c:idx val="0"/>
              <c:layout>
                <c:manualLayout>
                  <c:x val="-4.8346456692913362E-3"/>
                  <c:y val="-0.1515801361482523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b="1" dirty="0"/>
                      <a:t>79,3% 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b="1" baseline="0" dirty="0"/>
                      <a:t>146992 </a:t>
                    </a:r>
                    <a:r>
                      <a:rPr lang="ru-RU" sz="1600" b="1" dirty="0" err="1"/>
                      <a:t>тыс.руб</a:t>
                    </a:r>
                    <a:r>
                      <a:rPr lang="ru-RU" sz="1600" b="1" dirty="0"/>
                      <a:t>.</a:t>
                    </a:r>
                  </a:p>
                </c:rich>
              </c:tx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>
                    <c:manualLayout>
                      <c:w val="0.18779527559055118"/>
                      <c:h val="0.14355285018465816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A83B-41F9-BFE6-1C96A73E30E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10,7%    </a:t>
                    </a:r>
                  </a:p>
                  <a:p>
                    <a:r>
                      <a:rPr lang="ru-RU" dirty="0"/>
                      <a:t>19871 </a:t>
                    </a:r>
                    <a:r>
                      <a:rPr lang="ru-RU" dirty="0" err="1"/>
                      <a:t>тыс.руб</a:t>
                    </a:r>
                    <a:r>
                      <a:rPr lang="ru-RU" dirty="0"/>
                      <a:t>.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83B-41F9-BFE6-1C96A73E30EE}"/>
                </c:ext>
              </c:extLst>
            </c:dLbl>
            <c:dLbl>
              <c:idx val="2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8,0% 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14743 </a:t>
                    </a:r>
                    <a:r>
                      <a:rPr lang="ru-RU" dirty="0" err="1"/>
                      <a:t>тыс.руб</a:t>
                    </a:r>
                    <a:r>
                      <a:rPr lang="ru-RU" dirty="0"/>
                      <a:t>.</a:t>
                    </a:r>
                  </a:p>
                </c:rich>
              </c:tx>
              <c:spPr>
                <a:solidFill>
                  <a:schemeClr val="bg1">
                    <a:lumMod val="65000"/>
                  </a:scheme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A83B-41F9-BFE6-1C96A73E30EE}"/>
                </c:ext>
              </c:extLst>
            </c:dLbl>
            <c:dLbl>
              <c:idx val="3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2,0% 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3768 </a:t>
                    </a:r>
                    <a:r>
                      <a:rPr lang="ru-RU" dirty="0" err="1"/>
                      <a:t>тыс.руб</a:t>
                    </a:r>
                    <a:r>
                      <a:rPr lang="ru-RU" dirty="0"/>
                      <a:t>.</a:t>
                    </a:r>
                  </a:p>
                </c:rich>
              </c:tx>
              <c:spPr>
                <a:solidFill>
                  <a:srgbClr val="FFC00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A83B-41F9-BFE6-1C96A73E30EE}"/>
                </c:ext>
              </c:extLst>
            </c:dLbl>
            <c:dLbl>
              <c:idx val="4"/>
              <c:layout>
                <c:manualLayout>
                  <c:x val="3.2607364062723208E-2"/>
                  <c:y val="-3.13970282371726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1,8%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A83B-41F9-BFE6-1C96A73E30E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A83B-41F9-BFE6-1C96A73E30EE}"/>
                </c:ext>
              </c:extLst>
            </c:dLbl>
            <c:spPr>
              <a:solidFill>
                <a:schemeClr val="accent6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0.79300000000000004</c:v>
                </c:pt>
                <c:pt idx="1">
                  <c:v>0.107</c:v>
                </c:pt>
                <c:pt idx="2" formatCode="0%">
                  <c:v>0.08</c:v>
                </c:pt>
                <c:pt idx="3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83B-41F9-BFE6-1C96A73E30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7">
          <a:noFill/>
        </a:ln>
      </c:spPr>
    </c:plotArea>
    <c:legend>
      <c:legendPos val="b"/>
      <c:layout>
        <c:manualLayout>
          <c:xMode val="edge"/>
          <c:yMode val="edge"/>
          <c:x val="0"/>
          <c:y val="0.86225780656296891"/>
          <c:w val="0.97266625333250678"/>
          <c:h val="0.11444818933505725"/>
        </c:manualLayout>
      </c:layout>
      <c:overlay val="1"/>
      <c:spPr>
        <a:noFill/>
        <a:ln w="25387">
          <a:noFill/>
        </a:ln>
      </c:spPr>
      <c:txPr>
        <a:bodyPr rot="0" spcFirstLastPara="1" vertOverflow="ellipsis" vert="horz" wrap="square" anchor="ctr" anchorCtr="1"/>
        <a:lstStyle/>
        <a:p>
          <a:pPr>
            <a:defRPr sz="1599" b="1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2129" b="1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неналоговых доходов бюджета района в 2025 году (10275,0 </a:t>
            </a:r>
            <a:r>
              <a:rPr lang="ru-RU" dirty="0" err="1"/>
              <a:t>тыс.руб</a:t>
            </a:r>
            <a:r>
              <a:rPr lang="ru-RU" dirty="0"/>
              <a:t>.)</a:t>
            </a:r>
          </a:p>
        </c:rich>
      </c:tx>
      <c:overlay val="1"/>
      <c:spPr>
        <a:noFill/>
        <a:ln w="25387">
          <a:noFill/>
        </a:ln>
      </c:spPr>
    </c:title>
    <c:autoTitleDeleted val="0"/>
    <c:view3D>
      <c:rotX val="30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25395250790498"/>
          <c:y val="0.20065272718288107"/>
          <c:w val="0.63164108618654069"/>
          <c:h val="0.521874999999999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неналоговых доходов бюджета района в 2016 году</c:v>
                </c:pt>
              </c:strCache>
            </c:strRef>
          </c:tx>
          <c:dPt>
            <c:idx val="0"/>
            <c:bubble3D val="0"/>
            <c:spPr>
              <a:solidFill>
                <a:srgbClr val="5B9BD5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EBC-4D9B-A824-866469C232A2}"/>
              </c:ext>
            </c:extLst>
          </c:dPt>
          <c:dPt>
            <c:idx val="1"/>
            <c:bubble3D val="0"/>
            <c:spPr>
              <a:ln>
                <a:solidFill>
                  <a:srgbClr val="BD4E4C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EBC-4D9B-A824-866469C232A2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EBC-4D9B-A824-866469C232A2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8EBC-4D9B-A824-866469C232A2}"/>
              </c:ext>
            </c:extLst>
          </c:dPt>
          <c:dPt>
            <c:idx val="4"/>
            <c:bubble3D val="0"/>
            <c:spPr>
              <a:solidFill>
                <a:srgbClr val="4472C4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8EBC-4D9B-A824-866469C232A2}"/>
              </c:ext>
            </c:extLst>
          </c:dPt>
          <c:dLbls>
            <c:dLbl>
              <c:idx val="0"/>
              <c:layout>
                <c:manualLayout>
                  <c:x val="5.9388244776489553E-2"/>
                  <c:y val="-4.174314464835613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b="1" dirty="0"/>
                      <a:t>57,9%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b="1" baseline="0" dirty="0"/>
                      <a:t>5950 </a:t>
                    </a:r>
                    <a:r>
                      <a:rPr lang="ru-RU" sz="1600" b="1" baseline="0" dirty="0" err="1"/>
                      <a:t>тыс.руб</a:t>
                    </a:r>
                    <a:r>
                      <a:rPr lang="ru-RU" sz="1600" b="1" baseline="0" dirty="0"/>
                      <a:t> </a:t>
                    </a:r>
                  </a:p>
                </c:rich>
              </c:tx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>
                    <c:manualLayout>
                      <c:w val="0.25433070866141727"/>
                      <c:h val="0.12307246635831849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8EBC-4D9B-A824-866469C232A2}"/>
                </c:ext>
              </c:extLst>
            </c:dLbl>
            <c:dLbl>
              <c:idx val="1"/>
              <c:layout>
                <c:manualLayout>
                  <c:x val="-3.934788269576539E-2"/>
                  <c:y val="-0.1155074710468638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b="1" dirty="0"/>
                      <a:t>16,8% 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600" b="1" dirty="0"/>
                      <a:t>1723 </a:t>
                    </a:r>
                    <a:r>
                      <a:rPr lang="ru-RU" sz="1600" b="1" dirty="0" err="1"/>
                      <a:t>тыс.руб</a:t>
                    </a:r>
                    <a:r>
                      <a:rPr lang="ru-RU" sz="1600" b="1" dirty="0"/>
                      <a:t>.</a:t>
                    </a:r>
                  </a:p>
                </c:rich>
              </c:tx>
              <c:spPr>
                <a:solidFill>
                  <a:schemeClr val="accent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>
                    <c:manualLayout>
                      <c:w val="0.17283464566929133"/>
                      <c:h val="0.11649607502619461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8EBC-4D9B-A824-866469C232A2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EBC-4D9B-A824-866469C232A2}"/>
                </c:ext>
              </c:extLst>
            </c:dLbl>
            <c:dLbl>
              <c:idx val="3"/>
              <c:layout>
                <c:manualLayout>
                  <c:x val="-7.5014570029140054E-3"/>
                  <c:y val="-1.639659323695455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8,2% 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840</a:t>
                    </a:r>
                    <a:r>
                      <a:rPr lang="ru-RU" baseline="0" dirty="0"/>
                      <a:t> </a:t>
                    </a:r>
                    <a:r>
                      <a:rPr lang="ru-RU" dirty="0" err="1"/>
                      <a:t>тыс.руб</a:t>
                    </a:r>
                    <a:endParaRPr lang="ru-RU" dirty="0"/>
                  </a:p>
                </c:rich>
              </c:tx>
              <c:spPr>
                <a:solidFill>
                  <a:srgbClr val="FFC00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8EBC-4D9B-A824-866469C232A2}"/>
                </c:ext>
              </c:extLst>
            </c:dLbl>
            <c:dLbl>
              <c:idx val="4"/>
              <c:layout>
                <c:manualLayout>
                  <c:x val="3.3245024490048979E-2"/>
                  <c:y val="-2.225054319956751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17,1%</a:t>
                    </a:r>
                  </a:p>
                  <a:p>
                    <a:r>
                      <a:rPr lang="ru-RU" dirty="0"/>
                      <a:t>1762 </a:t>
                    </a:r>
                    <a:r>
                      <a:rPr lang="ru-RU" dirty="0" err="1"/>
                      <a:t>тыс.руб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8EBC-4D9B-A824-866469C232A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3920063-B2CB-4ED4-9E75-337077A48FD8}" type="CATEGORYNAME">
                      <a:rPr lang="ru-RU" baseline="0" smtClean="0"/>
                      <a:pPr/>
                      <a:t>[ИМЯ КАТЕГОРИИ]</a:t>
                    </a:fld>
                    <a:r>
                      <a:rPr lang="ru-RU" baseline="0" dirty="0"/>
                      <a:t>35,6%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8EBC-4D9B-A824-866469C232A2}"/>
                </c:ext>
              </c:extLst>
            </c:dLbl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3">
                  <c:v>Доходы от реализации имущества,  продажи квартир и земельных участков</c:v>
                </c:pt>
                <c:pt idx="4">
                  <c:v>Штрафы, санкции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0.57899999999999996</c:v>
                </c:pt>
                <c:pt idx="1">
                  <c:v>0.16800000000000001</c:v>
                </c:pt>
                <c:pt idx="3">
                  <c:v>8.2000000000000003E-2</c:v>
                </c:pt>
                <c:pt idx="4">
                  <c:v>0.17100000000000001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EBC-4D9B-A824-866469C232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87">
          <a:noFill/>
        </a:ln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40815500031000068"/>
          <c:y val="0.66942322754787453"/>
          <c:w val="0.57581585963171922"/>
          <c:h val="0.32493987409326708"/>
        </c:manualLayout>
      </c:layout>
      <c:overlay val="1"/>
      <c:spPr>
        <a:noFill/>
        <a:ln w="25387">
          <a:noFill/>
        </a:ln>
      </c:spPr>
      <c:txPr>
        <a:bodyPr rot="0" spcFirstLastPara="1" vertOverflow="ellipsis" vert="horz" wrap="square" anchor="ctr" anchorCtr="1"/>
        <a:lstStyle/>
        <a:p>
          <a:pPr>
            <a:defRPr sz="1599" b="1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c:style val="2"/>
  <c:chart>
    <c:title>
      <c:tx>
        <c:rich>
          <a:bodyPr rot="0" spcFirstLastPara="1" vertOverflow="ellipsis" vert="horz" wrap="square" anchor="ctr" anchorCtr="1"/>
          <a:lstStyle/>
          <a:p>
            <a:pPr>
              <a:defRPr sz="2129" b="1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безвозмездных поступлений бюджета района в 2025 году (646265,4 </a:t>
            </a:r>
            <a:r>
              <a:rPr lang="ru-RU" dirty="0" err="1"/>
              <a:t>тыс.руб</a:t>
            </a:r>
            <a:r>
              <a:rPr lang="ru-RU" dirty="0"/>
              <a:t>.)</a:t>
            </a:r>
          </a:p>
        </c:rich>
      </c:tx>
      <c:layout>
        <c:manualLayout>
          <c:xMode val="edge"/>
          <c:yMode val="edge"/>
          <c:x val="0.14179527559055119"/>
          <c:y val="2.0507560507799492E-3"/>
        </c:manualLayout>
      </c:layout>
      <c:overlay val="1"/>
      <c:spPr>
        <a:noFill/>
        <a:ln w="25387">
          <a:noFill/>
        </a:ln>
      </c:spPr>
    </c:title>
    <c:autoTitleDeleted val="0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661157024793389"/>
          <c:y val="0.1875"/>
          <c:w val="0.58677685950413228"/>
          <c:h val="0.4843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безвозмездных поступлений в 2020 году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07C-4A2A-9DA4-B6C57CF8D710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07C-4A2A-9DA4-B6C57CF8D710}"/>
              </c:ext>
            </c:extLst>
          </c:dPt>
          <c:dPt>
            <c:idx val="2"/>
            <c:bubble3D val="0"/>
            <c:spPr>
              <a:solidFill>
                <a:srgbClr val="A5A5A5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07C-4A2A-9DA4-B6C57CF8D710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07C-4A2A-9DA4-B6C57CF8D710}"/>
              </c:ext>
            </c:extLst>
          </c:dPt>
          <c:dPt>
            <c:idx val="4"/>
            <c:bubble3D val="0"/>
            <c:spPr>
              <a:solidFill>
                <a:srgbClr val="4472C4"/>
              </a:solidFill>
              <a:ln w="25387">
                <a:solidFill>
                  <a:srgbClr val="FFFFFF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07C-4A2A-9DA4-B6C57CF8D710}"/>
              </c:ext>
            </c:extLst>
          </c:dPt>
          <c:dLbls>
            <c:dLbl>
              <c:idx val="0"/>
              <c:layout>
                <c:manualLayout>
                  <c:x val="2.9584227168454331E-2"/>
                  <c:y val="5.7190257520057779E-3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800" b="1"/>
                    </a:pPr>
                    <a:r>
                      <a:rPr lang="ru-RU" b="1" dirty="0"/>
                      <a:t>17,8% </a:t>
                    </a:r>
                  </a:p>
                  <a:p>
                    <a:pPr>
                      <a:defRPr sz="1800" b="1"/>
                    </a:pPr>
                    <a:r>
                      <a:rPr lang="ru-RU" b="1" dirty="0"/>
                      <a:t>115226 </a:t>
                    </a:r>
                    <a:r>
                      <a:rPr lang="ru-RU" b="1" dirty="0" err="1"/>
                      <a:t>тыс.руб</a:t>
                    </a:r>
                    <a:r>
                      <a:rPr lang="ru-RU" b="1" dirty="0"/>
                      <a:t>.</a:t>
                    </a:r>
                  </a:p>
                </c:rich>
              </c:tx>
              <c:spPr>
                <a:solidFill>
                  <a:srgbClr val="C00000"/>
                </a:solidFill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366135532271062"/>
                      <c:h val="9.62829965841186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907C-4A2A-9DA4-B6C57CF8D710}"/>
                </c:ext>
              </c:extLst>
            </c:dLbl>
            <c:dLbl>
              <c:idx val="1"/>
              <c:layout>
                <c:manualLayout>
                  <c:x val="0"/>
                  <c:y val="-3.6335844729024042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800" b="1"/>
                    </a:pPr>
                    <a:r>
                      <a:rPr lang="ru-RU" b="1" dirty="0"/>
                      <a:t>34,4%</a:t>
                    </a:r>
                  </a:p>
                  <a:p>
                    <a:pPr>
                      <a:defRPr sz="1800" b="1"/>
                    </a:pPr>
                    <a:r>
                      <a:rPr lang="ru-RU" b="1" dirty="0"/>
                      <a:t>222491</a:t>
                    </a:r>
                    <a:r>
                      <a:rPr lang="ru-RU" b="1" baseline="0" dirty="0"/>
                      <a:t> </a:t>
                    </a:r>
                    <a:r>
                      <a:rPr lang="ru-RU" b="1" dirty="0" err="1"/>
                      <a:t>тыс.руб</a:t>
                    </a:r>
                    <a:r>
                      <a:rPr lang="ru-RU" b="1" dirty="0"/>
                      <a:t>.</a:t>
                    </a:r>
                  </a:p>
                </c:rich>
              </c:tx>
              <c:spPr>
                <a:solidFill>
                  <a:srgbClr val="FFFF00"/>
                </a:solidFill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02362204724409"/>
                      <c:h val="0.1415021675038165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907C-4A2A-9DA4-B6C57CF8D710}"/>
                </c:ext>
              </c:extLst>
            </c:dLbl>
            <c:dLbl>
              <c:idx val="2"/>
              <c:layout>
                <c:manualLayout>
                  <c:x val="0.12882517981872976"/>
                  <c:y val="2.2831278226661107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800" b="1"/>
                    </a:pPr>
                    <a:r>
                      <a:rPr lang="ru-RU" b="1" dirty="0"/>
                      <a:t>35,0%</a:t>
                    </a:r>
                  </a:p>
                  <a:p>
                    <a:pPr>
                      <a:defRPr sz="1800" b="1"/>
                    </a:pPr>
                    <a:r>
                      <a:rPr lang="ru-RU" b="1" dirty="0"/>
                      <a:t>226050 </a:t>
                    </a:r>
                    <a:r>
                      <a:rPr lang="ru-RU" b="1" dirty="0" err="1"/>
                      <a:t>тыс.руб</a:t>
                    </a:r>
                    <a:endParaRPr lang="ru-RU" b="1" dirty="0"/>
                  </a:p>
                </c:rich>
              </c:tx>
              <c:spPr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662748493894944"/>
                      <c:h val="9.604416227811718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5-907C-4A2A-9DA4-B6C57CF8D710}"/>
                </c:ext>
              </c:extLst>
            </c:dLbl>
            <c:dLbl>
              <c:idx val="3"/>
              <c:layout>
                <c:manualLayout>
                  <c:x val="-3.2713603058441537E-2"/>
                  <c:y val="-5.0775672723291962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800" b="1"/>
                    </a:pPr>
                    <a:r>
                      <a:rPr lang="ru-RU" b="1" dirty="0"/>
                      <a:t>2,3%</a:t>
                    </a:r>
                  </a:p>
                  <a:p>
                    <a:pPr>
                      <a:defRPr sz="1800" b="1"/>
                    </a:pPr>
                    <a:r>
                      <a:rPr lang="ru-RU" b="1" dirty="0"/>
                      <a:t>14770</a:t>
                    </a:r>
                  </a:p>
                  <a:p>
                    <a:pPr>
                      <a:defRPr sz="1800" b="1"/>
                    </a:pPr>
                    <a:r>
                      <a:rPr lang="ru-RU" b="1" dirty="0"/>
                      <a:t> </a:t>
                    </a:r>
                    <a:r>
                      <a:rPr lang="ru-RU" b="1" dirty="0" err="1"/>
                      <a:t>тыс.руб</a:t>
                    </a:r>
                    <a:r>
                      <a:rPr lang="ru-RU" b="1" dirty="0"/>
                      <a:t>.</a:t>
                    </a:r>
                  </a:p>
                  <a:p>
                    <a:pPr>
                      <a:defRPr sz="1800" b="1"/>
                    </a:pPr>
                    <a:endParaRPr lang="ru-RU" b="1" dirty="0"/>
                  </a:p>
                </c:rich>
              </c:tx>
              <c:spPr>
                <a:solidFill>
                  <a:srgbClr val="FFC000"/>
                </a:solidFill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870366554253826"/>
                      <c:h val="0.18076170351029611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7-907C-4A2A-9DA4-B6C57CF8D710}"/>
                </c:ext>
              </c:extLst>
            </c:dLbl>
            <c:dLbl>
              <c:idx val="4"/>
              <c:layout>
                <c:manualLayout>
                  <c:x val="0.11459904992635227"/>
                  <c:y val="-1.550151745598446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1800" b="1"/>
                    </a:pPr>
                    <a:r>
                      <a:rPr lang="ru-RU" dirty="0"/>
                      <a:t>10,5%</a:t>
                    </a:r>
                  </a:p>
                  <a:p>
                    <a:pPr>
                      <a:defRPr sz="1800" b="1"/>
                    </a:pPr>
                    <a:r>
                      <a:rPr lang="ru-RU" dirty="0"/>
                      <a:t>67728,4 </a:t>
                    </a:r>
                    <a:r>
                      <a:rPr lang="ru-RU" dirty="0" err="1"/>
                      <a:t>тыс.руб</a:t>
                    </a:r>
                    <a:r>
                      <a:rPr lang="ru-RU" dirty="0"/>
                      <a:t>.</a:t>
                    </a:r>
                  </a:p>
                </c:rich>
              </c:tx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88188976377953"/>
                      <c:h val="9.6385534386657618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9-907C-4A2A-9DA4-B6C57CF8D71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9B-4107-9927-81C17D34D4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 из области</c:v>
                </c:pt>
                <c:pt idx="4">
                  <c:v>Иные межбюджетные трансфертыиз бюджетов поселений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0.17799999999999999</c:v>
                </c:pt>
                <c:pt idx="1">
                  <c:v>0.34399999999999997</c:v>
                </c:pt>
                <c:pt idx="2">
                  <c:v>0.35</c:v>
                </c:pt>
                <c:pt idx="3">
                  <c:v>2.3E-2</c:v>
                </c:pt>
                <c:pt idx="4">
                  <c:v>0.105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07C-4A2A-9DA4-B6C57CF8D7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7">
          <a:noFill/>
        </a:ln>
      </c:spPr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8.8055292243514161E-2"/>
          <c:y val="0.67677648909830734"/>
          <c:w val="0.79383451121918358"/>
          <c:h val="0.3232235109016926"/>
        </c:manualLayout>
      </c:layout>
      <c:overlay val="1"/>
      <c:spPr>
        <a:noFill/>
        <a:ln w="25387">
          <a:noFill/>
        </a:ln>
      </c:spPr>
      <c:txPr>
        <a:bodyPr rot="0" spcFirstLastPara="1" vertOverflow="ellipsis" vert="horz" wrap="square" anchor="ctr" anchorCtr="1"/>
        <a:lstStyle/>
        <a:p>
          <a:pPr>
            <a:defRPr sz="1599" b="1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/>
              <a:t>Структура расходов по муниципальным программам бюджета района в 2025 году (823073,3 </a:t>
            </a:r>
            <a:r>
              <a:rPr lang="ru-RU" sz="1600" dirty="0" err="1"/>
              <a:t>тыс.руб</a:t>
            </a:r>
            <a:r>
              <a:rPr lang="ru-RU" sz="1600" dirty="0"/>
              <a:t>)</a:t>
            </a:r>
          </a:p>
        </c:rich>
      </c:tx>
      <c:layout>
        <c:manualLayout>
          <c:xMode val="edge"/>
          <c:yMode val="edge"/>
          <c:x val="0.11348415896831793"/>
          <c:y val="1.2304536304679696E-2"/>
        </c:manualLayout>
      </c:layout>
      <c:overlay val="1"/>
      <c:spPr>
        <a:noFill/>
        <a:ln w="25387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1949903899807796E-2"/>
          <c:y val="0.11621133961521357"/>
          <c:w val="0.93506493506493504"/>
          <c:h val="0.50097612758480037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по муниципальным программам бюджета района в 2016 году</c:v>
                </c:pt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935-48B9-AD05-DC7E231789B0}"/>
              </c:ext>
            </c:extLst>
          </c:dPt>
          <c:dPt>
            <c:idx val="1"/>
            <c:invertIfNegative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935-48B9-AD05-DC7E231789B0}"/>
              </c:ext>
            </c:extLst>
          </c:dPt>
          <c:dPt>
            <c:idx val="2"/>
            <c:invertIfNegative val="1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935-48B9-AD05-DC7E231789B0}"/>
              </c:ext>
            </c:extLst>
          </c:dPt>
          <c:dPt>
            <c:idx val="3"/>
            <c:invertIfNegative val="1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935-48B9-AD05-DC7E231789B0}"/>
              </c:ext>
            </c:extLst>
          </c:dPt>
          <c:dPt>
            <c:idx val="4"/>
            <c:invertIfNegative val="1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935-48B9-AD05-DC7E231789B0}"/>
              </c:ext>
            </c:extLst>
          </c:dPt>
          <c:dPt>
            <c:idx val="5"/>
            <c:invertIfNegative val="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935-48B9-AD05-DC7E231789B0}"/>
              </c:ext>
            </c:extLst>
          </c:dPt>
          <c:dPt>
            <c:idx val="6"/>
            <c:invertIfNegative val="1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935-48B9-AD05-DC7E231789B0}"/>
              </c:ext>
            </c:extLst>
          </c:dPt>
          <c:dLbls>
            <c:dLbl>
              <c:idx val="0"/>
              <c:layout>
                <c:manualLayout>
                  <c:x val="-7.874015748031496E-3"/>
                  <c:y val="-1.4251947168648781E-3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baseline="0" dirty="0"/>
                      <a:t>54,3%</a:t>
                    </a:r>
                  </a:p>
                  <a:p>
                    <a:r>
                      <a:rPr lang="ru-RU" sz="1400" b="1" baseline="0" dirty="0"/>
                      <a:t>456807,6 </a:t>
                    </a:r>
                    <a:r>
                      <a:rPr lang="ru-RU" sz="1400" b="1" baseline="0" dirty="0" err="1"/>
                      <a:t>т.р</a:t>
                    </a:r>
                    <a:endParaRPr lang="ru-RU" sz="1400" b="1" baseline="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935-48B9-AD05-DC7E231789B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6,6%</a:t>
                    </a:r>
                  </a:p>
                  <a:p>
                    <a:r>
                      <a:rPr lang="ru-RU" dirty="0"/>
                      <a:t>55179,8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935-48B9-AD05-DC7E231789B0}"/>
                </c:ext>
              </c:extLst>
            </c:dLbl>
            <c:dLbl>
              <c:idx val="2"/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400" b="1" dirty="0"/>
                      <a:t>0,2%</a:t>
                    </a:r>
                  </a:p>
                  <a:p>
                    <a:pPr>
                      <a:defRPr sz="1400" b="1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ru-RU" sz="1400" b="1" dirty="0"/>
                      <a:t>1364,9т.р.</a:t>
                    </a:r>
                  </a:p>
                </c:rich>
              </c:tx>
              <c:spPr>
                <a:solidFill>
                  <a:srgbClr val="FFC00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5-2935-48B9-AD05-DC7E231789B0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/>
                      <a:t>1,1%</a:t>
                    </a:r>
                  </a:p>
                  <a:p>
                    <a:r>
                      <a:rPr lang="ru-RU" dirty="0"/>
                      <a:t>9190,8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2935-48B9-AD05-DC7E231789B0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/>
                      <a:t>19,7 %</a:t>
                    </a:r>
                  </a:p>
                  <a:p>
                    <a:r>
                      <a:rPr lang="ru-RU" dirty="0"/>
                      <a:t>166264,5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2935-48B9-AD05-DC7E231789B0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/>
                      <a:t>7,4%</a:t>
                    </a:r>
                  </a:p>
                  <a:p>
                    <a:r>
                      <a:rPr lang="ru-RU" dirty="0"/>
                      <a:t>62687,8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2935-48B9-AD05-DC7E231789B0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/>
                      <a:t>8,5%</a:t>
                    </a:r>
                  </a:p>
                  <a:p>
                    <a:r>
                      <a:rPr lang="ru-RU" dirty="0"/>
                      <a:t>71577,9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2935-48B9-AD05-DC7E231789B0}"/>
                </c:ext>
              </c:extLst>
            </c:dLbl>
            <c:spPr>
              <a:solidFill>
                <a:srgbClr val="FFC000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МП «Развитие образования, молодежной политики и физической культуры и спорта в муниципальном образовании»</c:v>
                </c:pt>
                <c:pt idx="1">
                  <c:v>МП «Развитие культуры в муниципальном образовании»</c:v>
                </c:pt>
                <c:pt idx="2">
                  <c:v>МП «Содействие экономическому развитию и инвестиционной привлекательности муниципального образования" </c:v>
                </c:pt>
                <c:pt idx="3">
                  <c:v>МП «Обеспечение безопасности граждан на территории муниципального образования»</c:v>
                </c:pt>
                <c:pt idx="4">
                  <c:v>МП «Комплексное развитие систем коммунальной инфраструктуры и благоустройства муниципального образования» </c:v>
                </c:pt>
                <c:pt idx="5">
                  <c:v>МП «Развитие транспортного обслуживания населения на территории муниципального образования»</c:v>
                </c:pt>
                <c:pt idx="6">
                  <c:v>МП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долгом»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54.3</c:v>
                </c:pt>
                <c:pt idx="1">
                  <c:v>6.6</c:v>
                </c:pt>
                <c:pt idx="2">
                  <c:v>0.2</c:v>
                </c:pt>
                <c:pt idx="3">
                  <c:v>1.1000000000000001</c:v>
                </c:pt>
                <c:pt idx="4">
                  <c:v>19.7</c:v>
                </c:pt>
                <c:pt idx="5">
                  <c:v>7.4</c:v>
                </c:pt>
                <c:pt idx="6">
                  <c:v>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935-48B9-AD05-DC7E231789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16955008"/>
        <c:axId val="317724136"/>
      </c:barChart>
      <c:catAx>
        <c:axId val="316955008"/>
        <c:scaling>
          <c:orientation val="minMax"/>
        </c:scaling>
        <c:delete val="1"/>
        <c:axPos val="b"/>
        <c:majorGridlines>
          <c:spPr>
            <a:ln w="952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cross"/>
        <c:minorTickMark val="cross"/>
        <c:tickLblPos val="nextTo"/>
        <c:crossAx val="317724136"/>
        <c:crosses val="autoZero"/>
        <c:auto val="1"/>
        <c:lblAlgn val="ctr"/>
        <c:lblOffset val="100"/>
        <c:noMultiLvlLbl val="1"/>
      </c:catAx>
      <c:valAx>
        <c:axId val="317724136"/>
        <c:scaling>
          <c:orientation val="minMax"/>
        </c:scaling>
        <c:delete val="1"/>
        <c:axPos val="l"/>
        <c:majorGridlines>
          <c:spPr>
            <a:ln w="952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cross"/>
        <c:minorTickMark val="cross"/>
        <c:tickLblPos val="nextTo"/>
        <c:crossAx val="316955008"/>
        <c:crosses val="autoZero"/>
        <c:crossBetween val="between"/>
      </c:valAx>
      <c:spPr>
        <a:noFill/>
        <a:ln w="25387">
          <a:noFill/>
        </a:ln>
        <a:effectLst/>
      </c:spPr>
    </c:plotArea>
    <c:legend>
      <c:legendPos val="r"/>
      <c:layout>
        <c:manualLayout>
          <c:xMode val="edge"/>
          <c:yMode val="edge"/>
          <c:x val="5.0918717837435672E-2"/>
          <c:y val="0.64011814938482159"/>
          <c:w val="0.92073482546965091"/>
          <c:h val="0.347577314310498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Структура расходов по разделам бюджета района в 2025 году (841914,4 тыс.руб)</a:t>
            </a:r>
          </a:p>
        </c:rich>
      </c:tx>
      <c:layout>
        <c:manualLayout>
          <c:xMode val="edge"/>
          <c:yMode val="edge"/>
          <c:x val="0.12421139714634884"/>
          <c:y val="1.2304834346571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3293934602504487E-2"/>
          <c:y val="0.14828358864518931"/>
          <c:w val="0.91308517803577383"/>
          <c:h val="0.7982895311373671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по подразделам бюджета района в 2016 году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E9E-40F2-AD16-A6B224369AD7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E9E-40F2-AD16-A6B224369AD7}"/>
              </c:ext>
            </c:extLst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CE9E-40F2-AD16-A6B224369AD7}"/>
              </c:ext>
            </c:extLst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CE9E-40F2-AD16-A6B224369AD7}"/>
              </c:ext>
            </c:extLst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CE9E-40F2-AD16-A6B224369AD7}"/>
              </c:ext>
            </c:extLst>
          </c:dPt>
          <c:dLbls>
            <c:dLbl>
              <c:idx val="0"/>
              <c:layout>
                <c:manualLayout>
                  <c:x val="-2.2046161537606933E-2"/>
                  <c:y val="2.050805724428552E-3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/>
                      <a:t>8,9% </a:t>
                    </a:r>
                  </a:p>
                  <a:p>
                    <a:r>
                      <a:rPr lang="ru-RU" baseline="0" dirty="0"/>
                      <a:t>74951,2</a:t>
                    </a:r>
                  </a:p>
                  <a:p>
                    <a:r>
                      <a:rPr lang="ru-RU" baseline="0" dirty="0" err="1"/>
                      <a:t>т.р</a:t>
                    </a:r>
                    <a:r>
                      <a:rPr lang="ru-RU" baseline="0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E9E-40F2-AD16-A6B224369AD7}"/>
                </c:ext>
              </c:extLst>
            </c:dLbl>
            <c:dLbl>
              <c:idx val="1"/>
              <c:layout>
                <c:manualLayout>
                  <c:x val="-3.1494516482295618E-3"/>
                  <c:y val="-4.101611448857103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0,07%</a:t>
                    </a:r>
                  </a:p>
                  <a:p>
                    <a:r>
                      <a:rPr lang="ru-RU" dirty="0"/>
                      <a:t>566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E9E-40F2-AD16-A6B224369AD7}"/>
                </c:ext>
              </c:extLst>
            </c:dLbl>
            <c:dLbl>
              <c:idx val="2"/>
              <c:layout>
                <c:manualLayout>
                  <c:x val="4.7241774723443142E-3"/>
                  <c:y val="-0.12407374632792746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1,05%</a:t>
                    </a:r>
                  </a:p>
                  <a:p>
                    <a:r>
                      <a:rPr lang="ru-RU" dirty="0"/>
                      <a:t>8822,1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E9E-40F2-AD16-A6B224369AD7}"/>
                </c:ext>
              </c:extLst>
            </c:dLbl>
            <c:dLbl>
              <c:idx val="3"/>
              <c:layout>
                <c:manualLayout>
                  <c:x val="1.4172532417033028E-2"/>
                  <c:y val="-6.1524171732856552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7,8%</a:t>
                    </a:r>
                  </a:p>
                  <a:p>
                    <a:r>
                      <a:rPr lang="ru-RU" dirty="0"/>
                      <a:t>65588,7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E9E-40F2-AD16-A6B224369AD7}"/>
                </c:ext>
              </c:extLst>
            </c:dLbl>
            <c:dLbl>
              <c:idx val="4"/>
              <c:layout>
                <c:manualLayout>
                  <c:x val="6.4563758788706016E-2"/>
                  <c:y val="-3.0762085866428278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19,3%</a:t>
                    </a:r>
                  </a:p>
                  <a:p>
                    <a:r>
                      <a:rPr lang="ru-RU" dirty="0"/>
                      <a:t>162331,5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CE9E-40F2-AD16-A6B224369AD7}"/>
                </c:ext>
              </c:extLst>
            </c:dLbl>
            <c:dLbl>
              <c:idx val="5"/>
              <c:layout>
                <c:manualLayout>
                  <c:x val="7.8736291205738461E-3"/>
                  <c:y val="-1.23048343465713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0,2%</a:t>
                    </a:r>
                  </a:p>
                  <a:p>
                    <a:r>
                      <a:rPr lang="ru-RU" dirty="0"/>
                      <a:t>1723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CE9E-40F2-AD16-A6B224369AD7}"/>
                </c:ext>
              </c:extLst>
            </c:dLbl>
            <c:dLbl>
              <c:idx val="6"/>
              <c:layout>
                <c:manualLayout>
                  <c:x val="5.336007747773016E-2"/>
                  <c:y val="-4.7168531661856694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53,5 %</a:t>
                    </a:r>
                  </a:p>
                  <a:p>
                    <a:r>
                      <a:rPr lang="ru-RU" dirty="0"/>
                      <a:t>451043,2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CE9E-40F2-AD16-A6B224369AD7}"/>
                </c:ext>
              </c:extLst>
            </c:dLbl>
            <c:dLbl>
              <c:idx val="7"/>
              <c:layout>
                <c:manualLayout>
                  <c:x val="1.1810505677940546E-2"/>
                  <c:y val="-4.8193934524071044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6,5%</a:t>
                    </a:r>
                  </a:p>
                  <a:p>
                    <a:r>
                      <a:rPr lang="ru-RU" dirty="0"/>
                      <a:t>54829,8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CE9E-40F2-AD16-A6B224369AD7}"/>
                </c:ext>
              </c:extLst>
            </c:dLbl>
            <c:dLbl>
              <c:idx val="8"/>
              <c:layout>
                <c:manualLayout>
                  <c:x val="7.8736291205737888E-3"/>
                  <c:y val="-1.640644579542841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1,6%</a:t>
                    </a:r>
                  </a:p>
                  <a:p>
                    <a:r>
                      <a:rPr lang="ru-RU" baseline="0" dirty="0"/>
                      <a:t>13190,1 </a:t>
                    </a:r>
                    <a:r>
                      <a:rPr lang="ru-RU" baseline="0" dirty="0" err="1"/>
                      <a:t>т.р</a:t>
                    </a:r>
                    <a:r>
                      <a:rPr lang="ru-RU" baseline="0" dirty="0"/>
                      <a:t>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CE9E-40F2-AD16-A6B224369AD7}"/>
                </c:ext>
              </c:extLst>
            </c:dLbl>
            <c:dLbl>
              <c:idx val="9"/>
              <c:layout>
                <c:manualLayout>
                  <c:x val="2.9919790658180838E-2"/>
                  <c:y val="-0.11074350911914188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0,3%</a:t>
                    </a:r>
                    <a:r>
                      <a:rPr lang="ru-RU" baseline="0" dirty="0"/>
                      <a:t> 2254,8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CE9E-40F2-AD16-A6B224369AD7}"/>
                </c:ext>
              </c:extLst>
            </c:dLbl>
            <c:dLbl>
              <c:idx val="10"/>
              <c:layout>
                <c:manualLayout>
                  <c:x val="2.8345064834065941E-2"/>
                  <c:y val="-3.896530876414248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0,08%</a:t>
                    </a:r>
                  </a:p>
                  <a:p>
                    <a:r>
                      <a:rPr lang="ru-RU" dirty="0"/>
                      <a:t>635 </a:t>
                    </a:r>
                    <a:r>
                      <a:rPr lang="ru-RU" dirty="0" err="1"/>
                      <a:t>т.р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CE9E-40F2-AD16-A6B224369AD7}"/>
                </c:ext>
              </c:extLst>
            </c:dLbl>
            <c:dLbl>
              <c:idx val="11"/>
              <c:layout>
                <c:manualLayout>
                  <c:x val="3.6218693954639843E-2"/>
                  <c:y val="-2.25588629687140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0,7%</a:t>
                    </a:r>
                  </a:p>
                  <a:p>
                    <a:r>
                      <a:rPr lang="ru-RU" baseline="0" dirty="0"/>
                      <a:t>5979т.р.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3F9D-4943-BE19-7BC67C6C7E1F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ound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раздел 01</c:v>
                </c:pt>
                <c:pt idx="1">
                  <c:v>раздел 02</c:v>
                </c:pt>
                <c:pt idx="2">
                  <c:v>раздел 03</c:v>
                </c:pt>
                <c:pt idx="3">
                  <c:v>раздел 04</c:v>
                </c:pt>
                <c:pt idx="4">
                  <c:v>раздел 05</c:v>
                </c:pt>
                <c:pt idx="5">
                  <c:v>раздел 6</c:v>
                </c:pt>
                <c:pt idx="6">
                  <c:v>раздел 07</c:v>
                </c:pt>
                <c:pt idx="7">
                  <c:v>раздел 08</c:v>
                </c:pt>
                <c:pt idx="8">
                  <c:v>раздел 10</c:v>
                </c:pt>
                <c:pt idx="9">
                  <c:v>раздел 11</c:v>
                </c:pt>
                <c:pt idx="10">
                  <c:v>раздел 12</c:v>
                </c:pt>
                <c:pt idx="11">
                  <c:v>раздел 14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 formatCode="#\ ##0.0_ ;\-#\ ##0.0\ ">
                  <c:v>8.9</c:v>
                </c:pt>
                <c:pt idx="1">
                  <c:v>7.0000000000000007E-2</c:v>
                </c:pt>
                <c:pt idx="2">
                  <c:v>1.05</c:v>
                </c:pt>
                <c:pt idx="3">
                  <c:v>7.8</c:v>
                </c:pt>
                <c:pt idx="4">
                  <c:v>19.3</c:v>
                </c:pt>
                <c:pt idx="5">
                  <c:v>0.2</c:v>
                </c:pt>
                <c:pt idx="6">
                  <c:v>53.5</c:v>
                </c:pt>
                <c:pt idx="7">
                  <c:v>6.5</c:v>
                </c:pt>
                <c:pt idx="8">
                  <c:v>1.6</c:v>
                </c:pt>
                <c:pt idx="9">
                  <c:v>0.3</c:v>
                </c:pt>
                <c:pt idx="10">
                  <c:v>0.08</c:v>
                </c:pt>
                <c:pt idx="1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E9E-40F2-AD16-A6B224369A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7725312"/>
        <c:axId val="317725704"/>
        <c:axId val="617710784"/>
      </c:bar3DChart>
      <c:catAx>
        <c:axId val="317725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7725704"/>
        <c:crosses val="autoZero"/>
        <c:auto val="1"/>
        <c:lblAlgn val="ctr"/>
        <c:lblOffset val="100"/>
        <c:noMultiLvlLbl val="0"/>
      </c:catAx>
      <c:valAx>
        <c:axId val="317725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_ ;\-#\ ##0.0\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7725312"/>
        <c:crosses val="autoZero"/>
        <c:crossBetween val="between"/>
      </c:valAx>
      <c:serAx>
        <c:axId val="6177107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772570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0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1A856A-D364-4797-B1F7-3E8FB71B11AE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DD05CD-2CA1-48D1-BDA5-41AC018B3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643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DD05CD-2CA1-48D1-BDA5-41AC018B3D94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609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1CB0CA-1958-403A-A5D6-F0BBCA5BBDAF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102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DD05CD-2CA1-48D1-BDA5-41AC018B3D9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352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DD05CD-2CA1-48D1-BDA5-41AC018B3D94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390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51B915-5B9E-41E6-ADB3-1B59DD6C22BE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26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3AFA9-05C2-4B95-A64B-2A598A415F65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DC373-2FEA-430E-86D1-FC871B49F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73BCF-6BB2-49BE-A91A-3F20DF2F9B72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C04C-5AB5-47BF-9838-C13FEBF2A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32370-E0FD-49C5-B7E5-D64BE63D1254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4F5C6-1745-405D-B5B6-A0C02CF9D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E086-420D-4F97-B1E8-C11CD4A00902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3C9AF-3751-418A-92F8-F820F801D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0FE2-0B90-4AD1-AA23-744C02365366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601FA-0647-410D-A19C-24DAF545C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BD918-138F-4317-93AC-7D7B042DE6E4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F9B2E-BC42-4874-8366-563EEE766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BEB8B-C39B-4CD0-8657-F5590BD6B8A1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75108-6094-45C5-A937-BCAAD38EB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F90DE-E56E-4637-9919-1FBD1A991AD0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65529-FDA0-4C1A-B8A5-015AEADA1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B30B-7E5E-4101-B55C-E25EBBD7FA7C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8C44-F979-4471-94CC-327FFB42E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70D6E-8EC0-42BD-BCB7-2E97011B7EFA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AFA20-68D5-4CB0-8277-D6F8C6F95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97C5E-DC94-43BF-875A-27F21E60D84A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5FA6B-C8AF-45C4-9536-298512877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tx2">
              <a:lumMod val="20000"/>
              <a:lumOff val="80000"/>
            </a:schemeClr>
          </a:fgClr>
          <a:bgClr>
            <a:srgbClr val="92D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650D52-C7D3-4885-9B11-6D60BA9A70BF}" type="datetimeFigureOut">
              <a:rPr lang="ru-RU"/>
              <a:pPr>
                <a:defRPr/>
              </a:pPr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5C1E55-FF52-4E08-AC48-6C37736D5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157288" y="0"/>
            <a:ext cx="6854825" cy="6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404664" y="-157972"/>
            <a:ext cx="17427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6000" b="1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70D2B06-2526-4A3D-BE84-E6E53492DE2B}"/>
              </a:ext>
            </a:extLst>
          </p:cNvPr>
          <p:cNvSpPr/>
          <p:nvPr/>
        </p:nvSpPr>
        <p:spPr>
          <a:xfrm>
            <a:off x="1371600" y="4437110"/>
            <a:ext cx="54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9C45172-355E-AF0B-6167-1CF867BBE0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" y="25609"/>
            <a:ext cx="9652344" cy="64348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0EA055-E654-171B-DD7D-8401FDAB3449}"/>
              </a:ext>
            </a:extLst>
          </p:cNvPr>
          <p:cNvSpPr txBox="1"/>
          <p:nvPr/>
        </p:nvSpPr>
        <p:spPr>
          <a:xfrm>
            <a:off x="7603273" y="5906506"/>
            <a:ext cx="206342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Подготовлен на основании проекта бюджета Островского района на 2025 год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3677826-3113-43F1-A652-BFDFFCB47415}"/>
              </a:ext>
            </a:extLst>
          </p:cNvPr>
          <p:cNvSpPr/>
          <p:nvPr/>
        </p:nvSpPr>
        <p:spPr>
          <a:xfrm>
            <a:off x="179511" y="14581"/>
            <a:ext cx="965234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 ДЛЯ  ГРАЖДАН</a:t>
            </a:r>
          </a:p>
          <a:p>
            <a:pPr algn="ctr"/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«ОСТРОВСКИЙ  РАЙОН»</a:t>
            </a:r>
          </a:p>
          <a:p>
            <a:pPr algn="ctr"/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45025" y="188913"/>
            <a:ext cx="4319588" cy="64801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– поступающие в бюджет района денежные средства</a:t>
            </a:r>
          </a:p>
          <a:p>
            <a:pPr marL="0" indent="0" eaLnBrk="1" hangingPunct="1">
              <a:buNone/>
              <a:defRPr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– выплачиваемые из бюджета района денежные средства</a:t>
            </a:r>
          </a:p>
          <a:p>
            <a:pPr eaLnBrk="1" hangingPunct="1">
              <a:defRPr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x-none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бюджета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расходов над доходами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наличии при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нимается решение об источниках покрытия дефицита: использовать имеющиеся остатки, взять в долг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(кредит)</a:t>
            </a:r>
            <a:endParaRPr lang="ru-RU" sz="1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  <a:defRPr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x-none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 бюджета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доходов над расходами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наличии при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нимается решение как использовать: накапливать резервы, остатки, погашать долг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ru-RU" sz="1600" dirty="0"/>
          </a:p>
        </p:txBody>
      </p:sp>
      <p:pic>
        <p:nvPicPr>
          <p:cNvPr id="2048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8914"/>
            <a:ext cx="4176712" cy="633643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31640" y="404664"/>
            <a:ext cx="6851650" cy="1143000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ln w="12700">
                  <a:solidFill>
                    <a:schemeClr val="tx1">
                      <a:tint val="95000"/>
                    </a:schemeClr>
                  </a:solidFill>
                </a:ln>
                <a:gradFill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</a:gradFill>
                <a:effectLst>
                  <a:outerShdw blurRad="127000" algn="tl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2000" b="1" i="1" kern="0" dirty="0"/>
              <a:t>Доходы бюджета</a:t>
            </a:r>
            <a:r>
              <a:rPr lang="ru-RU" altLang="ru-RU" sz="1800" kern="0" dirty="0"/>
              <a:t> – поступающие в бюджет денежные средства, за исключением средств, являющихся источниками финансирования дефицита</a:t>
            </a:r>
          </a:p>
        </p:txBody>
      </p:sp>
      <p:sp>
        <p:nvSpPr>
          <p:cNvPr id="21506" name="Rectangle 19"/>
          <p:cNvSpPr>
            <a:spLocks noChangeArrowheads="1"/>
          </p:cNvSpPr>
          <p:nvPr/>
        </p:nvSpPr>
        <p:spPr bwMode="auto">
          <a:xfrm>
            <a:off x="871538" y="3511550"/>
            <a:ext cx="2305050" cy="280828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1400">
                <a:cs typeface="Arial" charset="0"/>
              </a:rPr>
              <a:t>Поступления от уплаты </a:t>
            </a:r>
          </a:p>
          <a:p>
            <a:pPr algn="ctr"/>
            <a:r>
              <a:rPr lang="ru-RU" altLang="ru-RU" sz="1400">
                <a:cs typeface="Arial" charset="0"/>
              </a:rPr>
              <a:t>налогов, установленных </a:t>
            </a:r>
          </a:p>
          <a:p>
            <a:pPr algn="ctr"/>
            <a:r>
              <a:rPr lang="ru-RU" altLang="ru-RU" sz="1400">
                <a:cs typeface="Arial" charset="0"/>
              </a:rPr>
              <a:t>Налоговым Кодексом Российской Федерации:</a:t>
            </a:r>
          </a:p>
          <a:p>
            <a:pPr algn="ctr"/>
            <a:r>
              <a:rPr lang="ru-RU" altLang="ru-RU" sz="1400">
                <a:cs typeface="Arial" charset="0"/>
              </a:rPr>
              <a:t>-налог на доходы </a:t>
            </a:r>
          </a:p>
          <a:p>
            <a:pPr algn="ctr"/>
            <a:r>
              <a:rPr lang="ru-RU" altLang="ru-RU" sz="1400">
                <a:cs typeface="Arial" charset="0"/>
              </a:rPr>
              <a:t>физических лиц;</a:t>
            </a:r>
          </a:p>
          <a:p>
            <a:pPr algn="ctr">
              <a:buFontTx/>
              <a:buChar char="-"/>
            </a:pPr>
            <a:r>
              <a:rPr lang="ru-RU" altLang="ru-RU" sz="1400">
                <a:cs typeface="Arial" charset="0"/>
              </a:rPr>
              <a:t>акцизы;</a:t>
            </a:r>
          </a:p>
          <a:p>
            <a:pPr algn="ctr"/>
            <a:r>
              <a:rPr lang="ru-RU" altLang="ru-RU" sz="1400">
                <a:cs typeface="Arial" charset="0"/>
              </a:rPr>
              <a:t>-налоги на совокупный </a:t>
            </a:r>
          </a:p>
          <a:p>
            <a:pPr algn="ctr"/>
            <a:r>
              <a:rPr lang="ru-RU" altLang="ru-RU" sz="1400">
                <a:cs typeface="Arial" charset="0"/>
              </a:rPr>
              <a:t> доход;</a:t>
            </a:r>
          </a:p>
          <a:p>
            <a:pPr algn="ctr"/>
            <a:r>
              <a:rPr lang="ru-RU" altLang="ru-RU" sz="1400">
                <a:cs typeface="Arial" charset="0"/>
              </a:rPr>
              <a:t>-налоги на имущество;</a:t>
            </a:r>
          </a:p>
          <a:p>
            <a:pPr algn="ctr">
              <a:buFontTx/>
              <a:buChar char="-"/>
            </a:pPr>
            <a:r>
              <a:rPr lang="ru-RU" altLang="ru-RU" sz="1400">
                <a:cs typeface="Arial" charset="0"/>
              </a:rPr>
              <a:t>госпошлина</a:t>
            </a:r>
          </a:p>
        </p:txBody>
      </p:sp>
      <p:sp>
        <p:nvSpPr>
          <p:cNvPr id="21507" name="Rectangle 20"/>
          <p:cNvSpPr>
            <a:spLocks noChangeArrowheads="1"/>
          </p:cNvSpPr>
          <p:nvPr/>
        </p:nvSpPr>
        <p:spPr bwMode="auto">
          <a:xfrm>
            <a:off x="3549650" y="3505200"/>
            <a:ext cx="2663825" cy="280828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>
                <a:cs typeface="Arial" charset="0"/>
              </a:rPr>
              <a:t>Платежи, установленные</a:t>
            </a:r>
          </a:p>
          <a:p>
            <a:pPr algn="ctr"/>
            <a:r>
              <a:rPr lang="ru-RU" altLang="ru-RU" sz="1400">
                <a:cs typeface="Arial" charset="0"/>
              </a:rPr>
              <a:t> законодательством </a:t>
            </a:r>
          </a:p>
          <a:p>
            <a:pPr algn="ctr"/>
            <a:r>
              <a:rPr lang="ru-RU" altLang="ru-RU" sz="1400">
                <a:cs typeface="Arial" charset="0"/>
              </a:rPr>
              <a:t>Российской Федерации:</a:t>
            </a:r>
          </a:p>
          <a:p>
            <a:pPr algn="ctr"/>
            <a:r>
              <a:rPr lang="ru-RU" altLang="ru-RU" sz="1400">
                <a:cs typeface="Arial" charset="0"/>
              </a:rPr>
              <a:t>-арендная плата за землю;</a:t>
            </a:r>
          </a:p>
          <a:p>
            <a:pPr algn="ctr"/>
            <a:r>
              <a:rPr lang="ru-RU" altLang="ru-RU" sz="1400">
                <a:cs typeface="Arial" charset="0"/>
              </a:rPr>
              <a:t>-доходы от использования</a:t>
            </a:r>
          </a:p>
          <a:p>
            <a:pPr algn="ctr"/>
            <a:r>
              <a:rPr lang="ru-RU" altLang="ru-RU" sz="1400">
                <a:cs typeface="Arial" charset="0"/>
              </a:rPr>
              <a:t>муниципального имущества;</a:t>
            </a:r>
          </a:p>
          <a:p>
            <a:pPr algn="ctr"/>
            <a:r>
              <a:rPr lang="ru-RU" altLang="ru-RU" sz="1400">
                <a:cs typeface="Arial" charset="0"/>
              </a:rPr>
              <a:t>-доходы от реализации</a:t>
            </a:r>
          </a:p>
          <a:p>
            <a:pPr algn="ctr"/>
            <a:r>
              <a:rPr lang="ru-RU" altLang="ru-RU" sz="1400">
                <a:cs typeface="Arial" charset="0"/>
              </a:rPr>
              <a:t>муниципального имущества;</a:t>
            </a:r>
          </a:p>
          <a:p>
            <a:pPr algn="ctr"/>
            <a:r>
              <a:rPr lang="ru-RU" altLang="ru-RU" sz="1400">
                <a:cs typeface="Arial" charset="0"/>
              </a:rPr>
              <a:t>-доходы от продажи</a:t>
            </a:r>
          </a:p>
          <a:p>
            <a:pPr algn="ctr"/>
            <a:r>
              <a:rPr lang="ru-RU" altLang="ru-RU" sz="1400">
                <a:cs typeface="Arial" charset="0"/>
              </a:rPr>
              <a:t>земельных участков;</a:t>
            </a:r>
          </a:p>
          <a:p>
            <a:pPr algn="ctr"/>
            <a:r>
              <a:rPr lang="ru-RU" altLang="ru-RU" sz="1400">
                <a:cs typeface="Arial" charset="0"/>
              </a:rPr>
              <a:t>-штрафы за нарушение </a:t>
            </a:r>
          </a:p>
          <a:p>
            <a:pPr algn="ctr"/>
            <a:r>
              <a:rPr lang="ru-RU" altLang="ru-RU" sz="1400">
                <a:cs typeface="Arial" charset="0"/>
              </a:rPr>
              <a:t>законодательства;</a:t>
            </a:r>
          </a:p>
          <a:p>
            <a:pPr algn="ctr"/>
            <a:r>
              <a:rPr lang="ru-RU" altLang="ru-RU" sz="1400">
                <a:cs typeface="Arial" charset="0"/>
              </a:rPr>
              <a:t>-прочие </a:t>
            </a:r>
          </a:p>
        </p:txBody>
      </p:sp>
      <p:sp>
        <p:nvSpPr>
          <p:cNvPr id="21508" name="Rectangle 21"/>
          <p:cNvSpPr>
            <a:spLocks noChangeArrowheads="1"/>
          </p:cNvSpPr>
          <p:nvPr/>
        </p:nvSpPr>
        <p:spPr bwMode="auto">
          <a:xfrm>
            <a:off x="6346825" y="3511550"/>
            <a:ext cx="2305050" cy="280828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dirty="0">
                <a:cs typeface="Arial" charset="0"/>
              </a:rPr>
              <a:t>Поступления от других</a:t>
            </a:r>
          </a:p>
          <a:p>
            <a:pPr algn="ctr"/>
            <a:r>
              <a:rPr lang="ru-RU" altLang="ru-RU" sz="1400" dirty="0">
                <a:cs typeface="Arial" charset="0"/>
              </a:rPr>
              <a:t> бюджетов (межбюджетные </a:t>
            </a:r>
          </a:p>
          <a:p>
            <a:pPr algn="ctr"/>
            <a:r>
              <a:rPr lang="ru-RU" altLang="ru-RU" sz="1400" dirty="0">
                <a:cs typeface="Arial" charset="0"/>
              </a:rPr>
              <a:t>трансферты),организаций, </a:t>
            </a:r>
          </a:p>
          <a:p>
            <a:pPr algn="ctr"/>
            <a:r>
              <a:rPr lang="ru-RU" altLang="ru-RU" sz="1400" dirty="0">
                <a:cs typeface="Arial" charset="0"/>
              </a:rPr>
              <a:t>граждан (кроме налоговых</a:t>
            </a:r>
          </a:p>
          <a:p>
            <a:pPr algn="ctr"/>
            <a:r>
              <a:rPr lang="ru-RU" altLang="ru-RU" sz="1400" dirty="0">
                <a:cs typeface="Arial" charset="0"/>
              </a:rPr>
              <a:t>и неналоговых доходов)</a:t>
            </a:r>
          </a:p>
        </p:txBody>
      </p:sp>
      <p:sp>
        <p:nvSpPr>
          <p:cNvPr id="6" name="AutoShape 22"/>
          <p:cNvSpPr>
            <a:spLocks noChangeArrowheads="1"/>
          </p:cNvSpPr>
          <p:nvPr/>
        </p:nvSpPr>
        <p:spPr bwMode="auto">
          <a:xfrm>
            <a:off x="1727200" y="3013075"/>
            <a:ext cx="504825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7" name="AutoShape 23"/>
          <p:cNvSpPr>
            <a:spLocks noChangeArrowheads="1"/>
          </p:cNvSpPr>
          <p:nvPr/>
        </p:nvSpPr>
        <p:spPr bwMode="auto">
          <a:xfrm>
            <a:off x="7235825" y="3019425"/>
            <a:ext cx="504825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dirty="0"/>
          </a:p>
        </p:txBody>
      </p:sp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4508500" y="3019425"/>
            <a:ext cx="504825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dirty="0"/>
          </a:p>
        </p:txBody>
      </p:sp>
      <p:grpSp>
        <p:nvGrpSpPr>
          <p:cNvPr id="9" name="Organization Chart 10"/>
          <p:cNvGrpSpPr>
            <a:grpSpLocks/>
          </p:cNvGrpSpPr>
          <p:nvPr/>
        </p:nvGrpSpPr>
        <p:grpSpPr bwMode="auto">
          <a:xfrm>
            <a:off x="871265" y="1273820"/>
            <a:ext cx="7772400" cy="2044700"/>
            <a:chOff x="410" y="705"/>
            <a:chExt cx="4236" cy="1288"/>
          </a:xfrm>
          <a:blipFill>
            <a:blip r:embed="rId3"/>
            <a:tile tx="0" ty="0" sx="100000" sy="100000" flip="none" algn="tl"/>
          </a:blipFill>
        </p:grpSpPr>
        <p:cxnSp>
          <p:nvCxnSpPr>
            <p:cNvPr id="8196" name="_s8196"/>
            <p:cNvCxnSpPr>
              <a:cxnSpLocks noChangeShapeType="1"/>
              <a:stCxn id="14" idx="0"/>
              <a:endCxn id="11" idx="2"/>
            </p:cNvCxnSpPr>
            <p:nvPr/>
          </p:nvCxnSpPr>
          <p:spPr bwMode="auto">
            <a:xfrm rot="5400000" flipH="1">
              <a:off x="3187" y="577"/>
              <a:ext cx="144" cy="1459"/>
            </a:xfrm>
            <a:prstGeom prst="bentConnector3">
              <a:avLst>
                <a:gd name="adj1" fmla="val 50000"/>
              </a:avLst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8197" name="_s8197"/>
            <p:cNvCxnSpPr>
              <a:cxnSpLocks noChangeShapeType="1"/>
              <a:stCxn id="13" idx="0"/>
              <a:endCxn id="11" idx="2"/>
            </p:cNvCxnSpPr>
            <p:nvPr/>
          </p:nvCxnSpPr>
          <p:spPr bwMode="auto">
            <a:xfrm rot="16200000">
              <a:off x="2457" y="1306"/>
              <a:ext cx="144" cy="1"/>
            </a:xfrm>
            <a:prstGeom prst="bentConnector3">
              <a:avLst>
                <a:gd name="adj1" fmla="val 50000"/>
              </a:avLst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8198" name="_s8198"/>
            <p:cNvCxnSpPr>
              <a:cxnSpLocks noChangeShapeType="1"/>
              <a:stCxn id="12" idx="0"/>
              <a:endCxn id="11" idx="2"/>
            </p:cNvCxnSpPr>
            <p:nvPr/>
          </p:nvCxnSpPr>
          <p:spPr bwMode="auto">
            <a:xfrm rot="16200000">
              <a:off x="1727" y="576"/>
              <a:ext cx="144" cy="1461"/>
            </a:xfrm>
            <a:prstGeom prst="bentConnector3">
              <a:avLst>
                <a:gd name="adj1" fmla="val 50000"/>
              </a:avLst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11" name="_s8199"/>
            <p:cNvSpPr>
              <a:spLocks noChangeArrowheads="1"/>
            </p:cNvSpPr>
            <p:nvPr/>
          </p:nvSpPr>
          <p:spPr bwMode="auto">
            <a:xfrm>
              <a:off x="1800" y="919"/>
              <a:ext cx="1457" cy="316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6868" tIns="43434" rIns="86868" bIns="43434" anchor="ctr"/>
            <a:lstStyle/>
            <a:p>
              <a:pPr algn="ctr" eaLnBrk="0" hangingPunct="0">
                <a:defRPr/>
              </a:pPr>
              <a:r>
                <a:rPr lang="ru-RU" altLang="ru-RU" sz="2400" dirty="0">
                  <a:cs typeface="Arial" charset="0"/>
                </a:rPr>
                <a:t>Доходы бюджета</a:t>
              </a:r>
            </a:p>
          </p:txBody>
        </p:sp>
        <p:sp>
          <p:nvSpPr>
            <p:cNvPr id="12" name="_s8200"/>
            <p:cNvSpPr>
              <a:spLocks noChangeArrowheads="1"/>
            </p:cNvSpPr>
            <p:nvPr/>
          </p:nvSpPr>
          <p:spPr bwMode="auto">
            <a:xfrm>
              <a:off x="410" y="1379"/>
              <a:ext cx="1316" cy="422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6868" tIns="43434" rIns="86868" bIns="43434" anchor="ctr"/>
            <a:lstStyle/>
            <a:p>
              <a:pPr algn="ctr" eaLnBrk="0" hangingPunct="0">
                <a:defRPr/>
              </a:pPr>
              <a:r>
                <a:rPr lang="ru-RU" altLang="ru-RU" sz="1700" dirty="0">
                  <a:cs typeface="Arial" charset="0"/>
                </a:rPr>
                <a:t>Налоговые доходы</a:t>
              </a:r>
            </a:p>
          </p:txBody>
        </p:sp>
        <p:sp>
          <p:nvSpPr>
            <p:cNvPr id="13" name="_s8201"/>
            <p:cNvSpPr>
              <a:spLocks noChangeArrowheads="1"/>
            </p:cNvSpPr>
            <p:nvPr/>
          </p:nvSpPr>
          <p:spPr bwMode="auto">
            <a:xfrm>
              <a:off x="1870" y="1379"/>
              <a:ext cx="1316" cy="422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6868" tIns="43434" rIns="86868" bIns="43434" anchor="ctr"/>
            <a:lstStyle/>
            <a:p>
              <a:pPr algn="ctr" eaLnBrk="0" hangingPunct="0">
                <a:defRPr/>
              </a:pPr>
              <a:r>
                <a:rPr lang="ru-RU" altLang="ru-RU" sz="1700" dirty="0">
                  <a:cs typeface="Arial" charset="0"/>
                </a:rPr>
                <a:t>Неналоговые доходы</a:t>
              </a:r>
            </a:p>
          </p:txBody>
        </p:sp>
        <p:sp>
          <p:nvSpPr>
            <p:cNvPr id="14" name="_s8202"/>
            <p:cNvSpPr>
              <a:spLocks noChangeArrowheads="1"/>
            </p:cNvSpPr>
            <p:nvPr/>
          </p:nvSpPr>
          <p:spPr bwMode="auto">
            <a:xfrm>
              <a:off x="3330" y="1379"/>
              <a:ext cx="1316" cy="422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6868" tIns="43434" rIns="86868" bIns="43434" anchor="ctr"/>
            <a:lstStyle/>
            <a:p>
              <a:pPr algn="ctr" eaLnBrk="0" hangingPunct="0">
                <a:defRPr/>
              </a:pPr>
              <a:r>
                <a:rPr lang="ru-RU" altLang="ru-RU" sz="1700" dirty="0">
                  <a:cs typeface="Arial" charset="0"/>
                </a:rPr>
                <a:t>Безвозмездные </a:t>
              </a:r>
            </a:p>
            <a:p>
              <a:pPr algn="ctr" eaLnBrk="0" hangingPunct="0">
                <a:defRPr/>
              </a:pPr>
              <a:r>
                <a:rPr lang="ru-RU" altLang="ru-RU" sz="1700" dirty="0">
                  <a:cs typeface="Arial" charset="0"/>
                </a:rPr>
                <a:t>поступления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82688" y="277813"/>
            <a:ext cx="6778625" cy="1143000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1" sz="4400" baseline="0">
                <a:ln w="12700">
                  <a:solidFill>
                    <a:schemeClr val="tx1">
                      <a:tint val="95000"/>
                    </a:schemeClr>
                  </a:solidFill>
                </a:ln>
                <a:gradFill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</a:gradFill>
                <a:effectLst>
                  <a:outerShdw blurRad="127000" algn="tl" rotWithShape="0">
                    <a:schemeClr val="bg1"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altLang="ru-RU" sz="3200" b="1" kern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сведения </a:t>
            </a:r>
            <a:br>
              <a:rPr lang="ru-RU" altLang="ru-RU" sz="3200" b="1" kern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kern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межбюджетных отношениях</a:t>
            </a:r>
          </a:p>
        </p:txBody>
      </p:sp>
      <p:sp>
        <p:nvSpPr>
          <p:cNvPr id="23554" name="AutoShape 8"/>
          <p:cNvSpPr>
            <a:spLocks noChangeArrowheads="1"/>
          </p:cNvSpPr>
          <p:nvPr/>
        </p:nvSpPr>
        <p:spPr bwMode="auto">
          <a:xfrm>
            <a:off x="2289175" y="1741488"/>
            <a:ext cx="4230688" cy="2214562"/>
          </a:xfrm>
          <a:prstGeom prst="octagon">
            <a:avLst>
              <a:gd name="adj" fmla="val 2928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i="1">
                <a:cs typeface="Arial" charset="0"/>
              </a:rPr>
              <a:t>Межбюджетные трансферты</a:t>
            </a:r>
            <a:r>
              <a:rPr lang="ru-RU" altLang="ru-RU">
                <a:cs typeface="Arial" charset="0"/>
              </a:rPr>
              <a:t> – </a:t>
            </a:r>
          </a:p>
          <a:p>
            <a:pPr algn="ctr"/>
            <a:r>
              <a:rPr lang="ru-RU" altLang="ru-RU" sz="1600">
                <a:cs typeface="Arial" charset="0"/>
              </a:rPr>
              <a:t>это средства,</a:t>
            </a:r>
          </a:p>
          <a:p>
            <a:pPr algn="ctr"/>
            <a:r>
              <a:rPr lang="ru-RU" altLang="ru-RU" sz="1600">
                <a:cs typeface="Arial" charset="0"/>
              </a:rPr>
              <a:t>предоставляемые одним бюджетом</a:t>
            </a:r>
          </a:p>
          <a:p>
            <a:pPr algn="ctr"/>
            <a:r>
              <a:rPr lang="ru-RU" altLang="ru-RU" sz="1600">
                <a:cs typeface="Arial" charset="0"/>
              </a:rPr>
              <a:t>бюджетной системы Российской Федерации</a:t>
            </a:r>
          </a:p>
          <a:p>
            <a:pPr algn="ctr"/>
            <a:r>
              <a:rPr lang="ru-RU" altLang="ru-RU" sz="1600">
                <a:cs typeface="Arial" charset="0"/>
              </a:rPr>
              <a:t>другому бюджету бюджетной системы </a:t>
            </a:r>
          </a:p>
          <a:p>
            <a:pPr algn="ctr"/>
            <a:r>
              <a:rPr lang="ru-RU" altLang="ru-RU" sz="1600">
                <a:cs typeface="Arial" charset="0"/>
              </a:rPr>
              <a:t>Российской Федерации</a:t>
            </a:r>
          </a:p>
        </p:txBody>
      </p:sp>
      <p:sp>
        <p:nvSpPr>
          <p:cNvPr id="5" name="Document"/>
          <p:cNvSpPr>
            <a:spLocks noEditPoints="1" noChangeArrowheads="1"/>
          </p:cNvSpPr>
          <p:nvPr/>
        </p:nvSpPr>
        <p:spPr bwMode="auto">
          <a:xfrm>
            <a:off x="46038" y="1571625"/>
            <a:ext cx="2017712" cy="2143125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 i="1" dirty="0"/>
              <a:t>Дотации</a:t>
            </a:r>
            <a:r>
              <a:rPr lang="ru-RU" i="1" dirty="0"/>
              <a:t> </a:t>
            </a:r>
            <a:r>
              <a:rPr lang="ru-RU" sz="1400" i="1" dirty="0"/>
              <a:t>(</a:t>
            </a:r>
            <a:r>
              <a:rPr lang="ru-RU" sz="1400" dirty="0"/>
              <a:t>от лат. "</a:t>
            </a:r>
            <a:r>
              <a:rPr lang="en-US" sz="1400" dirty="0" err="1"/>
              <a:t>Dotatio</a:t>
            </a:r>
            <a:r>
              <a:rPr lang="ru-RU" sz="1400" dirty="0"/>
              <a:t>" – дар, пожертвование</a:t>
            </a:r>
            <a:r>
              <a:rPr lang="ru-RU" sz="1400" i="1" dirty="0"/>
              <a:t>) – </a:t>
            </a:r>
            <a:r>
              <a:rPr lang="ru-RU" sz="1400" dirty="0"/>
              <a:t>предоставляются без установления направлений (цели)          и условий их   использования</a:t>
            </a:r>
            <a:endParaRPr lang="ru-RU" sz="1400" i="1" dirty="0"/>
          </a:p>
        </p:txBody>
      </p:sp>
      <p:sp>
        <p:nvSpPr>
          <p:cNvPr id="6" name="Document"/>
          <p:cNvSpPr>
            <a:spLocks noEditPoints="1" noChangeArrowheads="1"/>
          </p:cNvSpPr>
          <p:nvPr/>
        </p:nvSpPr>
        <p:spPr bwMode="auto">
          <a:xfrm>
            <a:off x="250825" y="4357688"/>
            <a:ext cx="3384550" cy="1785937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i="1" dirty="0"/>
              <a:t>Субвенции</a:t>
            </a:r>
            <a:r>
              <a:rPr lang="ru-RU" dirty="0"/>
              <a:t> </a:t>
            </a:r>
            <a:r>
              <a:rPr lang="ru-RU" sz="1400" dirty="0"/>
              <a:t>(от лат. "</a:t>
            </a:r>
            <a:r>
              <a:rPr lang="en-US" sz="1400" dirty="0" err="1"/>
              <a:t>Subvenire</a:t>
            </a:r>
            <a:r>
              <a:rPr lang="ru-RU" sz="1400" dirty="0"/>
              <a:t>" –</a:t>
            </a:r>
            <a:r>
              <a:rPr lang="en-US" sz="1400" dirty="0"/>
              <a:t> </a:t>
            </a:r>
            <a:r>
              <a:rPr lang="ru-RU" sz="1400" dirty="0"/>
              <a:t>приходить на помощь) – предоставляются на финансирование "переданных " полномочий другим публично-правовым образованиям </a:t>
            </a:r>
            <a:endParaRPr lang="ru-RU" dirty="0"/>
          </a:p>
        </p:txBody>
      </p:sp>
      <p:sp>
        <p:nvSpPr>
          <p:cNvPr id="7" name="Document"/>
          <p:cNvSpPr>
            <a:spLocks noEditPoints="1" noChangeArrowheads="1"/>
          </p:cNvSpPr>
          <p:nvPr/>
        </p:nvSpPr>
        <p:spPr bwMode="auto">
          <a:xfrm>
            <a:off x="5508625" y="4357688"/>
            <a:ext cx="3455988" cy="1785937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i="1" dirty="0"/>
              <a:t>Субсидии</a:t>
            </a:r>
            <a:r>
              <a:rPr lang="ru-RU" dirty="0"/>
              <a:t> </a:t>
            </a:r>
            <a:r>
              <a:rPr lang="ru-RU" sz="1400" dirty="0"/>
              <a:t>(от лат. "</a:t>
            </a:r>
            <a:r>
              <a:rPr lang="en-US" sz="1400" dirty="0" err="1"/>
              <a:t>Subsidium</a:t>
            </a:r>
            <a:r>
              <a:rPr lang="ru-RU" sz="1400" dirty="0"/>
              <a:t>" – поддержка) – предоставляются в целях софинансирования расходов других бюджетов</a:t>
            </a:r>
          </a:p>
        </p:txBody>
      </p:sp>
      <p:sp>
        <p:nvSpPr>
          <p:cNvPr id="8" name="Document"/>
          <p:cNvSpPr>
            <a:spLocks noEditPoints="1" noChangeArrowheads="1"/>
          </p:cNvSpPr>
          <p:nvPr/>
        </p:nvSpPr>
        <p:spPr bwMode="auto">
          <a:xfrm>
            <a:off x="6732588" y="1571625"/>
            <a:ext cx="2411412" cy="2071688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 i="1" dirty="0"/>
              <a:t>Иные межбюджетные трансферты</a:t>
            </a:r>
            <a:r>
              <a:rPr lang="ru-RU" dirty="0"/>
              <a:t> – </a:t>
            </a:r>
            <a:r>
              <a:rPr lang="ru-RU" sz="1400" dirty="0"/>
              <a:t>предоставляются на определённые цели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2" descr="C:\Users\User\Desktop\бюджет для граждан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72" y="357166"/>
            <a:ext cx="8203336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Основные параметры бюджета района на 2025 год (тыс.руб)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97088" y="2157414"/>
            <a:ext cx="2500312" cy="3286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6136" y="2143125"/>
            <a:ext cx="2633489" cy="32146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841914,4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2643182"/>
            <a:ext cx="2336155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ДОХОДЫ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2571744"/>
            <a:ext cx="242889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РАСХОДЫ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69" y="3714752"/>
            <a:ext cx="225093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841914,4 </a:t>
            </a:r>
          </a:p>
        </p:txBody>
      </p:sp>
      <p:sp>
        <p:nvSpPr>
          <p:cNvPr id="8" name="Равно 7"/>
          <p:cNvSpPr/>
          <p:nvPr/>
        </p:nvSpPr>
        <p:spPr>
          <a:xfrm>
            <a:off x="3942188" y="3273567"/>
            <a:ext cx="1391537" cy="92667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2200678"/>
              </p:ext>
            </p:extLst>
          </p:nvPr>
        </p:nvGraphicFramePr>
        <p:xfrm>
          <a:off x="323528" y="548680"/>
          <a:ext cx="8208912" cy="554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111198"/>
              </p:ext>
            </p:extLst>
          </p:nvPr>
        </p:nvGraphicFramePr>
        <p:xfrm>
          <a:off x="468313" y="260350"/>
          <a:ext cx="8064500" cy="6192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35856"/>
              </p:ext>
            </p:extLst>
          </p:nvPr>
        </p:nvGraphicFramePr>
        <p:xfrm>
          <a:off x="620713" y="260350"/>
          <a:ext cx="8064500" cy="6345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51661"/>
              </p:ext>
            </p:extLst>
          </p:nvPr>
        </p:nvGraphicFramePr>
        <p:xfrm>
          <a:off x="539552" y="-17658"/>
          <a:ext cx="8064500" cy="6759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017664"/>
              </p:ext>
            </p:extLst>
          </p:nvPr>
        </p:nvGraphicFramePr>
        <p:xfrm>
          <a:off x="22488" y="-14733"/>
          <a:ext cx="8928992" cy="6869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129931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dirty="0"/>
              <a:t>Доходные источники бюджета муниципального района «Островский район» на 2025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4627744"/>
              </p:ext>
            </p:extLst>
          </p:nvPr>
        </p:nvGraphicFramePr>
        <p:xfrm>
          <a:off x="395536" y="1268761"/>
          <a:ext cx="8496944" cy="5233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9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4501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 % к общему объему доходов</a:t>
                      </a:r>
                    </a:p>
                    <a:p>
                      <a:pPr algn="ctr"/>
                      <a:r>
                        <a:rPr lang="ru-RU" sz="1600" dirty="0"/>
                        <a:t>(841914,4 </a:t>
                      </a:r>
                      <a:r>
                        <a:rPr lang="ru-RU" sz="1600" dirty="0" err="1"/>
                        <a:t>тыс.руб</a:t>
                      </a:r>
                      <a:r>
                        <a:rPr lang="ru-RU" sz="1600" dirty="0"/>
                        <a:t>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878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Налог на доходы физических лиц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7147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7147"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226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Единый сельскохозяйственный налог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7147"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2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Государственная пошлина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1226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ИТОГО НАЛОГОВЫХ ДОХОДОВ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185374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/>
              <a:t>Доходные источники бюджета муниципального района «Островский район» на 2025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380246"/>
              </p:ext>
            </p:extLst>
          </p:nvPr>
        </p:nvGraphicFramePr>
        <p:xfrm>
          <a:off x="457200" y="1600200"/>
          <a:ext cx="8229600" cy="4411980"/>
        </p:xfrm>
        <a:graphic>
          <a:graphicData uri="http://schemas.openxmlformats.org/drawingml/2006/table">
            <a:tbl>
              <a:tblPr/>
              <a:tblGrid>
                <a:gridCol w="5915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Сумма (тыс.руб.)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в % к общему объему доходов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квартир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участков, находящихся в государственной и муниципальной собственности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реализации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Штрафы, санкции, возмещение ущерба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НЕНАЛОГОВЫХ ДОХОДОВ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39EF10-D4FB-4C52-9F0F-93524082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88371D-018C-4FAA-9D45-2D022687D6B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6" r="5496"/>
          <a:stretch>
            <a:fillRect/>
          </a:stretch>
        </p:blipFill>
        <p:spPr>
          <a:xfrm>
            <a:off x="-1188640" y="-1971600"/>
            <a:ext cx="11271382" cy="8453536"/>
          </a:xfrm>
        </p:spPr>
      </p:pic>
    </p:spTree>
    <p:extLst>
      <p:ext uri="{BB962C8B-B14F-4D97-AF65-F5344CB8AC3E}">
        <p14:creationId xmlns:p14="http://schemas.microsoft.com/office/powerpoint/2010/main" val="3701775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pPr eaLnBrk="1" hangingPunct="1"/>
            <a:r>
              <a:rPr lang="ru-RU" sz="2800" b="1" dirty="0"/>
              <a:t>Доходные источники бюджета муниципального района «Островский район» на 2025год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750482"/>
              </p:ext>
            </p:extLst>
          </p:nvPr>
        </p:nvGraphicFramePr>
        <p:xfrm>
          <a:off x="12254" y="1052736"/>
          <a:ext cx="9036496" cy="55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4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0181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 % к общему объему доходов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4317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317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Субсидии бюджетам бюджетной системы Российской Федерации (межбюджетные субсидии)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222491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5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31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Межбюджетные трансферты, передаваемые бюджетам муниципальных образований на осуществление части полномочий по решению вопросов местного значения в соответствии с заключенными соглашениями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67728,4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038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Прочие межбюджетные трансферты, передаваемые бюджетам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038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r>
                        <a:rPr lang="ru-RU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БЕЗВОЗМЕЗДНЫХ ПОСТУПЛЕНИЙ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646265,4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93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841914,4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0" name="Picture 2" descr="C:\Users\User\Desktop\бюджет для граждан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642910" y="214291"/>
            <a:ext cx="78581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целях повышения эффективности и результативности бюджетных расходов, бюджет района формируется через реализацию 7 муниципальных программ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1071546"/>
            <a:ext cx="6357982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Зачем формировать и исполнять бюджет по программам?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50" y="1779588"/>
            <a:ext cx="728662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Преимуществом программного бюджета является распределение расходов не по ведомственному принципу, а по программам.   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 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026" name="Picture 2" descr="C:\Users\User\Desktop\бюджет для граждан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794058" y="246790"/>
            <a:ext cx="7849200" cy="707886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«программного» принципа расходования бюджетных средств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6855" y="1000715"/>
            <a:ext cx="3429000" cy="5534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</a:rPr>
              <a:t>Бюджет района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429124" y="1591470"/>
            <a:ext cx="214313" cy="50006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625" y="2100263"/>
            <a:ext cx="8031807" cy="4778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Программные и </a:t>
            </a:r>
            <a:r>
              <a:rPr lang="ru-RU" sz="2800" b="1" dirty="0" err="1">
                <a:solidFill>
                  <a:srgbClr val="C00000"/>
                </a:solidFill>
              </a:rPr>
              <a:t>непрограммные</a:t>
            </a:r>
            <a:r>
              <a:rPr lang="ru-RU" sz="2800" b="1" dirty="0">
                <a:solidFill>
                  <a:srgbClr val="C00000"/>
                </a:solidFill>
              </a:rPr>
              <a:t> расходы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500063" y="3356764"/>
            <a:ext cx="214313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542657" y="3333745"/>
            <a:ext cx="214312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660172" y="3333746"/>
            <a:ext cx="214312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942058" y="3359249"/>
            <a:ext cx="214312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196155" y="3356765"/>
            <a:ext cx="214312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450252" y="3342477"/>
            <a:ext cx="214313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764683" y="3356765"/>
            <a:ext cx="214313" cy="71437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4854" y="4094156"/>
            <a:ext cx="1135954" cy="2032005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Развитие образования, молодежной политики,  физической культуры и спорта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242962" y="4094157"/>
            <a:ext cx="814516" cy="2032005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Развитие культуры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139657" y="4094159"/>
            <a:ext cx="1321608" cy="2032004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Содействие экономическому развитию и инвестиционной </a:t>
            </a:r>
            <a:r>
              <a:rPr lang="ru-RU" sz="1200" b="1" dirty="0" err="1">
                <a:solidFill>
                  <a:srgbClr val="C00000"/>
                </a:solidFill>
              </a:rPr>
              <a:t>привлекатель-ности</a:t>
            </a:r>
            <a:endParaRPr lang="ru-RU" sz="12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36486" y="4094159"/>
            <a:ext cx="1106951" cy="2032004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граждан на территории </a:t>
            </a:r>
            <a:r>
              <a:rPr lang="ru-RU" sz="1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муниципаль-ного</a:t>
            </a: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18658" y="4094159"/>
            <a:ext cx="1228708" cy="2032004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развитие систем коммунальной </a:t>
            </a:r>
            <a:r>
              <a:rPr lang="ru-RU" sz="1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инфраструкту-ры</a:t>
            </a: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благоустройст-ва</a:t>
            </a:r>
            <a:endParaRPr lang="ru-RU" sz="1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6294" y="4094159"/>
            <a:ext cx="1170338" cy="2032004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Развитие транспортного обслуживания населения на территории </a:t>
            </a:r>
            <a:r>
              <a:rPr lang="ru-RU" sz="1200" b="1" dirty="0" err="1">
                <a:solidFill>
                  <a:srgbClr val="C00000"/>
                </a:solidFill>
              </a:rPr>
              <a:t>муниципаль-ного</a:t>
            </a:r>
            <a:r>
              <a:rPr lang="ru-RU" sz="1200" b="1" dirty="0">
                <a:solidFill>
                  <a:srgbClr val="C00000"/>
                </a:solidFill>
              </a:rPr>
              <a:t> образования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255560" y="4094159"/>
            <a:ext cx="1531282" cy="2032004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28625" y="2760665"/>
            <a:ext cx="7715250" cy="5730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Муниципальные программы Островского района</a:t>
            </a:r>
          </a:p>
        </p:txBody>
      </p:sp>
      <p:sp>
        <p:nvSpPr>
          <p:cNvPr id="29" name="Стрелка углом 28"/>
          <p:cNvSpPr/>
          <p:nvPr/>
        </p:nvSpPr>
        <p:spPr>
          <a:xfrm rot="10800000">
            <a:off x="8286750" y="3071813"/>
            <a:ext cx="714375" cy="3714750"/>
          </a:xfrm>
          <a:prstGeom prst="bentArrow">
            <a:avLst>
              <a:gd name="adj1" fmla="val 25000"/>
              <a:gd name="adj2" fmla="val 50000"/>
              <a:gd name="adj3" fmla="val 32547"/>
              <a:gd name="adj4" fmla="val 4375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00063" y="6215063"/>
            <a:ext cx="7358062" cy="5000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C00000"/>
                </a:solidFill>
              </a:rPr>
              <a:t>Непрограммные</a:t>
            </a:r>
            <a:r>
              <a:rPr lang="ru-RU" sz="2400" b="1" dirty="0">
                <a:solidFill>
                  <a:srgbClr val="C00000"/>
                </a:solidFill>
              </a:rPr>
              <a:t> расходы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ha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88672"/>
            <a:ext cx="8928992" cy="62247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3228945"/>
            <a:ext cx="2160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prstClr val="black"/>
                </a:solidFill>
              </a:rPr>
              <a:t>2,2%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prstClr val="black"/>
                </a:solidFill>
              </a:rPr>
              <a:t>18841,1 </a:t>
            </a:r>
            <a:r>
              <a:rPr lang="ru-RU" sz="2000" b="1" dirty="0" err="1">
                <a:solidFill>
                  <a:prstClr val="black"/>
                </a:solidFill>
              </a:rPr>
              <a:t>тыс.руб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prstClr val="black"/>
                </a:solidFill>
              </a:rPr>
              <a:t>НЕПРОГРАММНЫЕ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prstClr val="black"/>
                </a:solidFill>
              </a:rPr>
              <a:t>РАСХОДЫ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225098"/>
            <a:ext cx="208823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prstClr val="black"/>
                </a:solidFill>
              </a:rPr>
              <a:t>97,8%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prstClr val="black"/>
                </a:solidFill>
              </a:rPr>
              <a:t>823073,3 </a:t>
            </a:r>
            <a:r>
              <a:rPr lang="ru-RU" sz="2000" b="1" dirty="0" err="1">
                <a:solidFill>
                  <a:prstClr val="black"/>
                </a:solidFill>
              </a:rPr>
              <a:t>тыс.руб</a:t>
            </a:r>
            <a:r>
              <a:rPr lang="ru-RU" sz="1050" dirty="0">
                <a:solidFill>
                  <a:prstClr val="black"/>
                </a:solidFill>
              </a:rPr>
              <a:t>.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050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prstClr val="black"/>
                </a:solidFill>
              </a:rPr>
              <a:t>ПРОГРАММНЫЕ 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prstClr val="black"/>
                </a:solidFill>
              </a:rPr>
              <a:t>РАСХОДЫ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050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050" dirty="0">
              <a:solidFill>
                <a:prstClr val="black"/>
              </a:solidFill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050" dirty="0">
              <a:solidFill>
                <a:prstClr val="black"/>
              </a:solidFill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547466" y="116632"/>
            <a:ext cx="6336902" cy="4120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1800" kern="10" spc="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 района в 2025 году</a:t>
            </a:r>
          </a:p>
        </p:txBody>
      </p:sp>
    </p:spTree>
    <p:extLst>
      <p:ext uri="{BB962C8B-B14F-4D97-AF65-F5344CB8AC3E}">
        <p14:creationId xmlns:p14="http://schemas.microsoft.com/office/powerpoint/2010/main" val="280396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004484"/>
              </p:ext>
            </p:extLst>
          </p:nvPr>
        </p:nvGraphicFramePr>
        <p:xfrm>
          <a:off x="468313" y="260350"/>
          <a:ext cx="8064500" cy="6192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Подпрограммы муниципальных программ бюджета Островского района в 2025году</a:t>
            </a:r>
          </a:p>
        </p:txBody>
      </p:sp>
      <p:graphicFrame>
        <p:nvGraphicFramePr>
          <p:cNvPr id="36910" name="Group 4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169316"/>
              </p:ext>
            </p:extLst>
          </p:nvPr>
        </p:nvGraphicFramePr>
        <p:xfrm>
          <a:off x="457200" y="1600200"/>
          <a:ext cx="8435975" cy="4692015"/>
        </p:xfrm>
        <a:graphic>
          <a:graphicData uri="http://schemas.openxmlformats.org/drawingml/2006/table">
            <a:tbl>
              <a:tblPr/>
              <a:tblGrid>
                <a:gridCol w="822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№ п/п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 программы/подпрограммы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Сумма (тыс.руб.)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 «Развитие образования, молодежной политики, физической культуры и спорта в муниципальном образовании»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456807,6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дошкольного, общего, дополнительного образования»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442971,1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«Молодое поколение»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3457,4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системы защиты прав детей»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4602,0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физической культуры и спорта»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635,4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реализации основных мероприятий муниципальной программы»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5141,7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«Развитие культуры в муниципальном образовании»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55179,8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культуры»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55179,8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Подпрограммы муниципальных программ бюджета Островского района в 2025году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65094"/>
              </p:ext>
            </p:extLst>
          </p:nvPr>
        </p:nvGraphicFramePr>
        <p:xfrm>
          <a:off x="457200" y="1600200"/>
          <a:ext cx="8435280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0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программы/подпрограммы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«Содействие экономическому развитию и инвестиционной привлекательности муниципального образования»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1364,9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«Повышение инвестиционной привлекательности» 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«Развитие туристического комплекса»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824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и поддержка малого и среднего предпринимательства и социально ориентированных некоммерческих организаций»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«Обеспечение безопасности граждан на территории муниципального образования»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9190,8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«Пожарная безопасность и гражданская оборона муниципального образования»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5668,9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«Профилактика терроризма»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3471,9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«Антинаркотическая деятельность территории»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Подпрограммы муниципальных программ бюджета Островского района в 2025году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058114"/>
              </p:ext>
            </p:extLst>
          </p:nvPr>
        </p:nvGraphicFramePr>
        <p:xfrm>
          <a:off x="457200" y="1268760"/>
          <a:ext cx="8435280" cy="469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0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программы/подпрограммы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034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«Комплексное развитие систем коммунальной инфраструктуры и благоустройства муниципального образования»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166264,5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755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«Комплексное развитие систем коммунальной инфраструктуры муниципального образования»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119924,5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«Благоустройство муниципального образования»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37218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703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«Жилище»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9122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624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«Развитие транспортного обслуживания населения на территории муниципального образования»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62687,8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7755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«Сохранение и развитие автомобильных дорог общего пользования местного значения в муниципальном образовании»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62487,8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3368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безопасности дорожного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Подпрограммы муниципальных программ бюджета Островского района в 2025году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847023"/>
              </p:ext>
            </p:extLst>
          </p:nvPr>
        </p:nvGraphicFramePr>
        <p:xfrm>
          <a:off x="457200" y="1600200"/>
          <a:ext cx="8435280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0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программы/подпрограммы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 (</a:t>
                      </a:r>
                      <a:r>
                        <a:rPr lang="ru-RU" dirty="0" err="1"/>
                        <a:t>тыс.руб</a:t>
                      </a:r>
                      <a:r>
                        <a:rPr lang="ru-RU" dirty="0"/>
                        <a:t>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71577,9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«Обеспечение функционирования администрации муниципального образования»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46366,6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«Обеспечение общего порядка и противодействие коррупции»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2694,8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«Совершенствование, развитие бюджетного процесса и управление муниципальным долгом»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13244,4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«Социальная поддержка граждан и реализация демографической политики в муниципальном образовании»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9272,1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823073,3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tx2">
              <a:lumMod val="20000"/>
              <a:lumOff val="80000"/>
            </a:schemeClr>
          </a:fgClr>
          <a:bgClr>
            <a:srgbClr val="92D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948879391"/>
              </p:ext>
            </p:extLst>
          </p:nvPr>
        </p:nvGraphicFramePr>
        <p:xfrm>
          <a:off x="179512" y="665"/>
          <a:ext cx="8784976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057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>
                <a:latin typeface="Arial" charset="0"/>
              </a:rPr>
              <a:t>П</a:t>
            </a:r>
          </a:p>
        </p:txBody>
      </p:sp>
      <p:pic>
        <p:nvPicPr>
          <p:cNvPr id="2050" name="Picture 2" descr="C:\Users\User\Desktop\бюджет для граждан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5618" y="0"/>
            <a:ext cx="9144000" cy="6858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5363" name="Picture 3" descr="C:\Users\User\Desktop\бюджет для граждан\fedja_karmanov_dengi_denezh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85750"/>
            <a:ext cx="25717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31840" y="642918"/>
            <a:ext cx="52978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Что такое «Бюджет для граждан»?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7188" y="2337921"/>
            <a:ext cx="86532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житель  должен иметь возможность в полном объеме получить информацию о том, сколько район зарабатывает и сколько тратит, какие программы являются для нас приоритетными, каких результатов мы хотим добиться. Одним из инструментов обеспечения прозрачности и публичности бюджета и бюджетного процесса для населения является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для граждан»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информационный сборник, который познакомит население района с основными положениями главного финансового документа Островского района – районного бюджета, а именно проекта бюджета муниципального района «Островский район» на 2025 год. В сборнике в доступной форме представлено описание доходов, расходов бюджета и их структуры, приоритетные направления расходования бюджетных средств, объемы бюджетных ассигнований, направляемых на финансирование социально-значимых мероприятий в сфере социальной политики, образования, жилищно-коммунального хозяйства, культуры и в других сферах.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/>
              <a:t>Направления расходов бюджета района по разделам и подразделам на 2025год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99430"/>
              </p:ext>
            </p:extLst>
          </p:nvPr>
        </p:nvGraphicFramePr>
        <p:xfrm>
          <a:off x="35497" y="1600200"/>
          <a:ext cx="9108503" cy="543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5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9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85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050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Раздел, подраздел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 </a:t>
                      </a:r>
                      <a:r>
                        <a:rPr lang="ru-RU" sz="1400" dirty="0"/>
                        <a:t>(</a:t>
                      </a:r>
                      <a:r>
                        <a:rPr lang="ru-RU" sz="1400" dirty="0" err="1"/>
                        <a:t>тыс.руб</a:t>
                      </a:r>
                      <a:r>
                        <a:rPr lang="ru-RU" sz="1400" dirty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в % к общим </a:t>
                      </a:r>
                      <a:r>
                        <a:rPr lang="ru-RU" sz="1400" dirty="0" err="1"/>
                        <a:t>расхо</a:t>
                      </a:r>
                      <a:r>
                        <a:rPr lang="ru-RU" sz="1400" dirty="0"/>
                        <a:t>-дам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46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74951,1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1601">
                <a:tc>
                  <a:txBody>
                    <a:bodyPr/>
                    <a:lstStyle/>
                    <a:p>
                      <a:r>
                        <a:rPr lang="ru-RU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2055,2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601">
                <a:tc>
                  <a:txBody>
                    <a:bodyPr/>
                    <a:lstStyle/>
                    <a:p>
                      <a:r>
                        <a:rPr lang="ru-RU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Функционирование представительных органов муниципальных образований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2313,9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446">
                <a:tc>
                  <a:txBody>
                    <a:bodyPr/>
                    <a:lstStyle/>
                    <a:p>
                      <a:r>
                        <a:rPr lang="ru-RU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Функционирование местных администраций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39360,8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4,7</a:t>
                      </a:r>
                    </a:p>
                    <a:p>
                      <a:pPr algn="ctr"/>
                      <a:endParaRPr lang="ru-RU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769">
                <a:tc>
                  <a:txBody>
                    <a:bodyPr/>
                    <a:lstStyle/>
                    <a:p>
                      <a:r>
                        <a:rPr lang="ru-RU" sz="1600" b="0" dirty="0"/>
                        <a:t>Судебная система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7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6575,6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4446">
                <a:tc>
                  <a:txBody>
                    <a:bodyPr/>
                    <a:lstStyle/>
                    <a:p>
                      <a:r>
                        <a:rPr lang="ru-RU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Резервные фонды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698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4446">
                <a:tc>
                  <a:txBody>
                    <a:bodyPr/>
                    <a:lstStyle/>
                    <a:p>
                      <a:r>
                        <a:rPr lang="ru-RU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Другие общегосударственные вопросы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0113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23942,6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2,8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/>
              <a:t>Направления расходов бюджета района по разделам и подразделам на 2025год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222685"/>
              </p:ext>
            </p:extLst>
          </p:nvPr>
        </p:nvGraphicFramePr>
        <p:xfrm>
          <a:off x="107504" y="1268761"/>
          <a:ext cx="9001000" cy="5641975"/>
        </p:xfrm>
        <a:graphic>
          <a:graphicData uri="http://schemas.openxmlformats.org/drawingml/2006/table">
            <a:tbl>
              <a:tblPr/>
              <a:tblGrid>
                <a:gridCol w="5802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0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1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7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70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Раздел, подраздел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Сумма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тыс.руб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в % к общим </a:t>
                      </a:r>
                      <a:r>
                        <a:rPr lang="ru-RU" sz="1400" b="1" dirty="0" err="1">
                          <a:solidFill>
                            <a:schemeClr val="bg1"/>
                          </a:solidFill>
                        </a:rPr>
                        <a:t>расхо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-дам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566,0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8822,2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6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3153,2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65588,7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2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Общеэкономические вопросы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и рыболовство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2209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909259"/>
                  </a:ext>
                </a:extLst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(дорожные фонды)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62687,8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57200" y="512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dirty="0"/>
              <a:t>Направления расходов бюджета района по разделам и подразделам на 2025год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03885"/>
              </p:ext>
            </p:extLst>
          </p:nvPr>
        </p:nvGraphicFramePr>
        <p:xfrm>
          <a:off x="215008" y="956687"/>
          <a:ext cx="8928992" cy="5915595"/>
        </p:xfrm>
        <a:graphic>
          <a:graphicData uri="http://schemas.openxmlformats.org/drawingml/2006/table">
            <a:tbl>
              <a:tblPr/>
              <a:tblGrid>
                <a:gridCol w="435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7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Раздел, подраздел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Сумма (</a:t>
                      </a:r>
                      <a:r>
                        <a:rPr kumimoji="0" 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тыс.руб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в % к общим расходам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162331,5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118201,5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169962"/>
                  </a:ext>
                </a:extLst>
              </a:tr>
              <a:tr h="325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Сбор, удаление отходов и очистка сточных вод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22403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451043,2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117797,2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290751,7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8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 детей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33445,2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1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54829,8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54829,8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457200" y="188642"/>
            <a:ext cx="8229600" cy="1080120"/>
          </a:xfrm>
        </p:spPr>
        <p:txBody>
          <a:bodyPr/>
          <a:lstStyle/>
          <a:p>
            <a:pPr eaLnBrk="1" hangingPunct="1"/>
            <a:r>
              <a:rPr lang="ru-RU" sz="2800" b="1" dirty="0"/>
              <a:t>Направления расходов бюджета района по разделам и подразделам на 2025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2110"/>
              </p:ext>
            </p:extLst>
          </p:nvPr>
        </p:nvGraphicFramePr>
        <p:xfrm>
          <a:off x="0" y="1124745"/>
          <a:ext cx="9143999" cy="4731524"/>
        </p:xfrm>
        <a:graphic>
          <a:graphicData uri="http://schemas.openxmlformats.org/drawingml/2006/table">
            <a:tbl>
              <a:tblPr/>
              <a:tblGrid>
                <a:gridCol w="5771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1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4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49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Раздел, подраздел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Сумма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тыс.руб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в % к общим </a:t>
                      </a:r>
                      <a:r>
                        <a:rPr lang="ru-RU" sz="1400" b="1" dirty="0" err="1">
                          <a:solidFill>
                            <a:schemeClr val="bg1"/>
                          </a:solidFill>
                        </a:rPr>
                        <a:t>расхо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-дам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13190,1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10650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2254,8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Периодическая печать и издательства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60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Российской Федерации и МО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Федераций и МО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3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" algn="l"/>
                          <a:tab pos="1597025" algn="l"/>
                          <a:tab pos="6407150" algn="r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841914,4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7107" name="Picture 2" descr="C:\Users\User\Desktop\бюджет для граждан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8712968" cy="72008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Контактная информация</a:t>
            </a:r>
          </a:p>
        </p:txBody>
      </p:sp>
      <p:sp>
        <p:nvSpPr>
          <p:cNvPr id="47111" name="TextBox 2"/>
          <p:cNvSpPr txBox="1">
            <a:spLocks noChangeArrowheads="1"/>
          </p:cNvSpPr>
          <p:nvPr/>
        </p:nvSpPr>
        <p:spPr bwMode="auto">
          <a:xfrm>
            <a:off x="323850" y="1196975"/>
            <a:ext cx="856863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9A3130"/>
                </a:solidFill>
                <a:latin typeface="Constantia" pitchFamily="18" charset="0"/>
              </a:rPr>
              <a:t>«Бюджет для граждан» </a:t>
            </a:r>
          </a:p>
          <a:p>
            <a:pPr algn="ctr"/>
            <a:r>
              <a:rPr lang="ru-RU" sz="2000" b="1" dirty="0">
                <a:solidFill>
                  <a:srgbClr val="9A3130"/>
                </a:solidFill>
                <a:latin typeface="Constantia" pitchFamily="18" charset="0"/>
              </a:rPr>
              <a:t>подготовлен финансовым управлением Администрации</a:t>
            </a:r>
          </a:p>
          <a:p>
            <a:pPr algn="ctr"/>
            <a:r>
              <a:rPr lang="ru-RU" sz="2000" b="1" dirty="0">
                <a:solidFill>
                  <a:srgbClr val="9A3130"/>
                </a:solidFill>
                <a:latin typeface="Constantia" pitchFamily="18" charset="0"/>
              </a:rPr>
              <a:t>Островского района</a:t>
            </a:r>
          </a:p>
          <a:p>
            <a:pPr algn="ctr"/>
            <a:endParaRPr lang="ru-RU" sz="2000" b="1" dirty="0">
              <a:solidFill>
                <a:srgbClr val="9A3130"/>
              </a:solidFill>
              <a:latin typeface="Constantia" pitchFamily="18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Финансовое управление Администрации Островского района находится по адресу:</a:t>
            </a:r>
          </a:p>
          <a:p>
            <a:pPr algn="ctr"/>
            <a:r>
              <a:rPr lang="ru-RU" sz="2000" b="1" dirty="0" err="1">
                <a:solidFill>
                  <a:srgbClr val="FF0000"/>
                </a:solidFill>
                <a:latin typeface="Constantia" pitchFamily="18" charset="0"/>
              </a:rPr>
              <a:t>г.Остров</a:t>
            </a:r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, Псковской области, </a:t>
            </a:r>
            <a:r>
              <a:rPr lang="ru-RU" sz="2000" b="1" dirty="0" err="1">
                <a:solidFill>
                  <a:srgbClr val="FF0000"/>
                </a:solidFill>
                <a:latin typeface="Constantia" pitchFamily="18" charset="0"/>
              </a:rPr>
              <a:t>ул.Островских</a:t>
            </a:r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 Молодогвардейцев д.1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Телефон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881152 3-23-26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dirty="0">
              <a:solidFill>
                <a:srgbClr val="FF0000"/>
              </a:solidFill>
              <a:latin typeface="Constantia" pitchFamily="18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Constantia" pitchFamily="18" charset="0"/>
              </a:rPr>
              <a:t>Информацию о бюджете можно получить на официальном сайте Островского района по адресу:</a:t>
            </a:r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 rot="10800000" flipV="1">
            <a:off x="718798" y="5038635"/>
            <a:ext cx="78501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 dirty="0">
                <a:solidFill>
                  <a:srgbClr val="C00000"/>
                </a:solidFill>
                <a:latin typeface="Constantia" pitchFamily="18" charset="0"/>
              </a:rPr>
              <a:t>https://ostrov-r58.gosweb.gosuslugi.ru/ofitsialno/dokumenty/otkrytyy-byudzhet/</a:t>
            </a:r>
            <a:endParaRPr lang="ru-RU" sz="2400" u="sng" dirty="0">
              <a:solidFill>
                <a:srgbClr val="C0000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/>
          </a:p>
        </p:txBody>
      </p:sp>
      <p:pic>
        <p:nvPicPr>
          <p:cNvPr id="1026" name="Picture 2" descr="C:\Users\User\Desktop\бюджет для граждан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2837" y="35719"/>
            <a:ext cx="9144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7" name="Стрелка вниз 16"/>
          <p:cNvSpPr/>
          <p:nvPr/>
        </p:nvSpPr>
        <p:spPr>
          <a:xfrm>
            <a:off x="7781925" y="1395413"/>
            <a:ext cx="452438" cy="92551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04490" y="2543272"/>
            <a:ext cx="1506210" cy="3406008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Городское поселение «Остров» с </a:t>
            </a:r>
            <a:r>
              <a:rPr lang="ru-RU" sz="1600" b="1" dirty="0" err="1">
                <a:solidFill>
                  <a:srgbClr val="C00000"/>
                </a:solidFill>
              </a:rPr>
              <a:t>администра-тивным</a:t>
            </a:r>
            <a:r>
              <a:rPr lang="ru-RU" sz="1600" b="1" dirty="0">
                <a:solidFill>
                  <a:srgbClr val="C00000"/>
                </a:solidFill>
              </a:rPr>
              <a:t> центром </a:t>
            </a:r>
            <a:r>
              <a:rPr lang="ru-RU" sz="1600" b="1" dirty="0" err="1">
                <a:solidFill>
                  <a:srgbClr val="C00000"/>
                </a:solidFill>
              </a:rPr>
              <a:t>г.Остров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75546" y="2559724"/>
            <a:ext cx="1506907" cy="3389555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Сельское поселение «</a:t>
            </a:r>
            <a:r>
              <a:rPr lang="ru-RU" sz="1600" b="1" dirty="0" err="1">
                <a:solidFill>
                  <a:srgbClr val="C00000"/>
                </a:solidFill>
              </a:rPr>
              <a:t>Бережанская</a:t>
            </a:r>
            <a:r>
              <a:rPr lang="ru-RU" sz="1600" b="1" dirty="0">
                <a:solidFill>
                  <a:srgbClr val="C00000"/>
                </a:solidFill>
              </a:rPr>
              <a:t> волость» с </a:t>
            </a:r>
            <a:r>
              <a:rPr lang="ru-RU" sz="1600" b="1" dirty="0" err="1">
                <a:solidFill>
                  <a:srgbClr val="C00000"/>
                </a:solidFill>
              </a:rPr>
              <a:t>администра-тивным</a:t>
            </a:r>
            <a:r>
              <a:rPr lang="ru-RU" sz="1600" b="1" dirty="0">
                <a:solidFill>
                  <a:srgbClr val="C00000"/>
                </a:solidFill>
              </a:rPr>
              <a:t> центром </a:t>
            </a:r>
            <a:r>
              <a:rPr lang="ru-RU" sz="1600" b="1" dirty="0" err="1">
                <a:solidFill>
                  <a:srgbClr val="C00000"/>
                </a:solidFill>
              </a:rPr>
              <a:t>г.Остров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85955" y="2543271"/>
            <a:ext cx="1680626" cy="3406007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Сельское поселение «</a:t>
            </a:r>
            <a:r>
              <a:rPr lang="ru-RU" sz="1600" b="1" dirty="0" err="1">
                <a:solidFill>
                  <a:srgbClr val="C00000"/>
                </a:solidFill>
              </a:rPr>
              <a:t>Воронцовская</a:t>
            </a:r>
            <a:r>
              <a:rPr lang="ru-RU" sz="1600" b="1" dirty="0">
                <a:solidFill>
                  <a:srgbClr val="C00000"/>
                </a:solidFill>
              </a:rPr>
              <a:t> волость» с </a:t>
            </a:r>
            <a:r>
              <a:rPr lang="ru-RU" sz="1600" b="1" dirty="0" err="1">
                <a:solidFill>
                  <a:srgbClr val="C00000"/>
                </a:solidFill>
              </a:rPr>
              <a:t>администра-тивным</a:t>
            </a:r>
            <a:r>
              <a:rPr lang="ru-RU" sz="1600" b="1" dirty="0">
                <a:solidFill>
                  <a:srgbClr val="C00000"/>
                </a:solidFill>
              </a:rPr>
              <a:t> центром </a:t>
            </a:r>
            <a:r>
              <a:rPr lang="ru-RU" sz="1600" b="1" dirty="0" err="1">
                <a:solidFill>
                  <a:srgbClr val="C00000"/>
                </a:solidFill>
              </a:rPr>
              <a:t>с.Воронцово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06392" y="2543272"/>
            <a:ext cx="1479471" cy="3406006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Сельское поселение «</a:t>
            </a:r>
            <a:r>
              <a:rPr lang="ru-RU" sz="1600" b="1" dirty="0" err="1">
                <a:solidFill>
                  <a:srgbClr val="C00000"/>
                </a:solidFill>
              </a:rPr>
              <a:t>Горайская</a:t>
            </a:r>
            <a:r>
              <a:rPr lang="ru-RU" sz="1600" b="1" dirty="0">
                <a:solidFill>
                  <a:srgbClr val="C00000"/>
                </a:solidFill>
              </a:rPr>
              <a:t> волость» с </a:t>
            </a:r>
            <a:r>
              <a:rPr lang="ru-RU" sz="1600" b="1" dirty="0" err="1">
                <a:solidFill>
                  <a:srgbClr val="C00000"/>
                </a:solidFill>
              </a:rPr>
              <a:t>администра-тивным</a:t>
            </a:r>
            <a:r>
              <a:rPr lang="ru-RU" sz="1600" b="1" dirty="0">
                <a:solidFill>
                  <a:srgbClr val="C00000"/>
                </a:solidFill>
              </a:rPr>
              <a:t> центром </a:t>
            </a:r>
            <a:r>
              <a:rPr lang="ru-RU" sz="1600" b="1" dirty="0" err="1">
                <a:solidFill>
                  <a:srgbClr val="C00000"/>
                </a:solidFill>
              </a:rPr>
              <a:t>д.Гораи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50709" y="2543272"/>
            <a:ext cx="1514558" cy="3406006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Сельское поселение «Островская волость» с </a:t>
            </a:r>
            <a:r>
              <a:rPr lang="ru-RU" sz="1600" b="1" dirty="0" err="1">
                <a:solidFill>
                  <a:srgbClr val="C00000"/>
                </a:solidFill>
              </a:rPr>
              <a:t>администра-тивным</a:t>
            </a:r>
            <a:r>
              <a:rPr lang="ru-RU" sz="1600" b="1" dirty="0">
                <a:solidFill>
                  <a:srgbClr val="C00000"/>
                </a:solidFill>
              </a:rPr>
              <a:t> центром </a:t>
            </a:r>
            <a:r>
              <a:rPr lang="ru-RU" sz="1600" b="1" dirty="0" err="1">
                <a:solidFill>
                  <a:srgbClr val="C00000"/>
                </a:solidFill>
              </a:rPr>
              <a:t>г.Остров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138" y="92075"/>
            <a:ext cx="7715250" cy="12811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Муниципальное образование Островский район с административным центром город Остров имеет в своем составе 5 муниципальных образований</a:t>
            </a:r>
          </a:p>
        </p:txBody>
      </p:sp>
      <p:sp>
        <p:nvSpPr>
          <p:cNvPr id="28" name="Стрелка вниз 27"/>
          <p:cNvSpPr/>
          <p:nvPr/>
        </p:nvSpPr>
        <p:spPr>
          <a:xfrm>
            <a:off x="6029325" y="1409700"/>
            <a:ext cx="452438" cy="89693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286250" y="1409700"/>
            <a:ext cx="454025" cy="925513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2492375" y="1417638"/>
            <a:ext cx="452438" cy="92551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735013" y="1409700"/>
            <a:ext cx="452437" cy="925513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48002" y="44624"/>
            <a:ext cx="4105275" cy="6426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endParaRPr lang="ru-RU" sz="2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форма образования и расходования денежных средств для решения задач и функций государства и местного самоуправления.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публично-правовое образование имеет свой БЮДЖЕТ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x-non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 -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Российской Федерации –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областной, краевой, республиканские бюджеты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районы, городские округа, городские и сельские поселения –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бюджеты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000" b="1" dirty="0"/>
          </a:p>
        </p:txBody>
      </p:sp>
      <p:pic>
        <p:nvPicPr>
          <p:cNvPr id="1740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2984" y="44624"/>
            <a:ext cx="4122737" cy="3887788"/>
          </a:xfrm>
        </p:spPr>
      </p:pic>
      <p:sp>
        <p:nvSpPr>
          <p:cNvPr id="2" name="Прямоугольник 1"/>
          <p:cNvSpPr/>
          <p:nvPr/>
        </p:nvSpPr>
        <p:spPr>
          <a:xfrm>
            <a:off x="190723" y="3717032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800" b="1" dirty="0">
                <a:latin typeface="Calibri" panose="020F0502020204030204" pitchFamily="34" charset="0"/>
              </a:rPr>
              <a:t>ДОХОДЫ БЮДЖЕТА </a:t>
            </a:r>
            <a:r>
              <a:rPr lang="ru-RU" b="1" dirty="0">
                <a:latin typeface="Calibri" panose="020F0502020204030204" pitchFamily="34" charset="0"/>
              </a:rPr>
              <a:t>– ЭТО ПОСТУПАЮЩИЕ В БЮДЖЕТ ДЕНЕЖНЫЕ СРЕДСТВА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352" y="4974992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sz="2800" b="1" dirty="0">
                <a:latin typeface="Calibri" panose="020F0502020204030204" pitchFamily="34" charset="0"/>
              </a:rPr>
              <a:t>РАСХОДЫ БЮДЖЕТА </a:t>
            </a:r>
            <a:r>
              <a:rPr lang="ru-RU" b="1" dirty="0">
                <a:latin typeface="Calibri" panose="020F0502020204030204" pitchFamily="34" charset="0"/>
              </a:rPr>
              <a:t>– ЭТО ВЫПЛАЧИВАЕМЫЕ ИЗ БЮДЖЕТА ДЕНЕЖНЫЕ СРЕДСТВА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9500" y="476250"/>
            <a:ext cx="4248150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БЮДЖЕТНАЯ СИСТЕМА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3225" y="1125538"/>
            <a:ext cx="8569325" cy="922337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16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</a:t>
            </a:r>
            <a:r>
              <a:rPr lang="ru-RU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8888" y="2100263"/>
            <a:ext cx="7129462" cy="536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Б</a:t>
            </a:r>
            <a:r>
              <a:rPr lang="ru-RU" sz="2000" dirty="0"/>
              <a:t>ЮДЖЕТНАЯ СИСТЕМА </a:t>
            </a:r>
            <a:r>
              <a:rPr lang="ru-RU" sz="2400" dirty="0"/>
              <a:t>Р</a:t>
            </a:r>
            <a:r>
              <a:rPr lang="ru-RU" sz="2000" dirty="0"/>
              <a:t>ОССИЙСКОЙ </a:t>
            </a:r>
            <a:r>
              <a:rPr lang="ru-RU" sz="2400" dirty="0"/>
              <a:t>Ф</a:t>
            </a:r>
            <a:r>
              <a:rPr lang="ru-RU" sz="2000" dirty="0"/>
              <a:t>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3225" y="3717925"/>
            <a:ext cx="1792288" cy="1006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Федеральный бюджет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375" y="3748088"/>
            <a:ext cx="1968500" cy="976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 субъектов РФ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688" y="3765550"/>
            <a:ext cx="1965325" cy="962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Местные бюджеты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258888" y="2697163"/>
            <a:ext cx="485775" cy="9779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378325" y="2740025"/>
            <a:ext cx="484188" cy="9779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7256463" y="2725738"/>
            <a:ext cx="485775" cy="979487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1475" y="5253038"/>
            <a:ext cx="2255838" cy="1344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Бюджеты государственных внебюджетных фондов РФ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32138" y="5229225"/>
            <a:ext cx="2232025" cy="1368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Бюджеты территориальных государственных внебюджетных фондов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97650" y="5816600"/>
            <a:ext cx="17907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Бюджеты городских округов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630863" y="4848225"/>
            <a:ext cx="1346200" cy="1077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Бюджеты </a:t>
            </a:r>
            <a:r>
              <a:rPr lang="ru-RU" sz="1600" dirty="0"/>
              <a:t>муниципальных </a:t>
            </a:r>
            <a:r>
              <a:rPr lang="ru-RU" dirty="0"/>
              <a:t>районов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829550" y="4911725"/>
            <a:ext cx="1304925" cy="1014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Бюджеты поселений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2195513" y="2697163"/>
            <a:ext cx="484187" cy="2532062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170238" y="2697163"/>
            <a:ext cx="484187" cy="25019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7164388" y="4848225"/>
            <a:ext cx="484187" cy="9779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8486775" y="4256088"/>
            <a:ext cx="536575" cy="690562"/>
          </a:xfrm>
          <a:prstGeom prst="curvedLef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5764213" y="4256088"/>
            <a:ext cx="730250" cy="622300"/>
          </a:xfrm>
          <a:prstGeom prst="curved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675657" y="261474"/>
            <a:ext cx="8219256" cy="6096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система Псковской области</a:t>
            </a:r>
            <a:endParaRPr lang="ru-RU" sz="2800" dirty="0"/>
          </a:p>
        </p:txBody>
      </p:sp>
      <p:sp>
        <p:nvSpPr>
          <p:cNvPr id="3" name="Стрелка вниз 2"/>
          <p:cNvSpPr/>
          <p:nvPr/>
        </p:nvSpPr>
        <p:spPr>
          <a:xfrm rot="2654919">
            <a:off x="980103" y="1088267"/>
            <a:ext cx="582190" cy="673849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974161" y="1113113"/>
            <a:ext cx="609972" cy="525185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9172546">
            <a:off x="7087442" y="1132283"/>
            <a:ext cx="554309" cy="633240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3444" y="2264189"/>
            <a:ext cx="206032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Областной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бюджет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1976044"/>
            <a:ext cx="23762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Местные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бюджеты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63960" y="2099536"/>
            <a:ext cx="2084503" cy="1106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Бюджет территориальных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внебюджетных фондов</a:t>
            </a:r>
          </a:p>
        </p:txBody>
      </p:sp>
      <p:sp>
        <p:nvSpPr>
          <p:cNvPr id="10" name="Стрелка вниз 9"/>
          <p:cNvSpPr/>
          <p:nvPr/>
        </p:nvSpPr>
        <p:spPr>
          <a:xfrm rot="3472745">
            <a:off x="1877932" y="2807740"/>
            <a:ext cx="646604" cy="2452322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401922"/>
            <a:ext cx="192107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Бюджеты муниципальных районов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47046" y="5401493"/>
            <a:ext cx="152912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Бюджеты городских округов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25919" y="5401493"/>
            <a:ext cx="15841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Бюджеты городских поселений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85214" y="5370280"/>
            <a:ext cx="159347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Бюджеты сельских поселений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3316332" y="3269823"/>
            <a:ext cx="657829" cy="1863717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785285" y="3269824"/>
            <a:ext cx="657829" cy="1851546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 rot="18598423">
            <a:off x="6248751" y="2911647"/>
            <a:ext cx="650803" cy="2406217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57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Oval 27"/>
          <p:cNvSpPr>
            <a:spLocks noChangeArrowheads="1"/>
          </p:cNvSpPr>
          <p:nvPr/>
        </p:nvSpPr>
        <p:spPr bwMode="auto">
          <a:xfrm>
            <a:off x="3597689" y="3020047"/>
            <a:ext cx="2519363" cy="1512887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 dirty="0">
                <a:cs typeface="Arial" charset="0"/>
              </a:rPr>
              <a:t>Бюджетный</a:t>
            </a:r>
          </a:p>
          <a:p>
            <a:pPr algn="ctr"/>
            <a:r>
              <a:rPr lang="ru-RU" altLang="ru-RU" sz="2400" b="1" dirty="0">
                <a:cs typeface="Arial" charset="0"/>
              </a:rPr>
              <a:t>процесс</a:t>
            </a:r>
          </a:p>
        </p:txBody>
      </p:sp>
      <p:sp>
        <p:nvSpPr>
          <p:cNvPr id="19458" name="Oval 29"/>
          <p:cNvSpPr>
            <a:spLocks noChangeArrowheads="1"/>
          </p:cNvSpPr>
          <p:nvPr/>
        </p:nvSpPr>
        <p:spPr bwMode="auto">
          <a:xfrm>
            <a:off x="574675" y="1681163"/>
            <a:ext cx="2736850" cy="1584325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>
                <a:cs typeface="Arial" charset="0"/>
              </a:rPr>
              <a:t>Утверждение </a:t>
            </a:r>
          </a:p>
          <a:p>
            <a:pPr algn="ctr"/>
            <a:r>
              <a:rPr lang="ru-RU" altLang="ru-RU" b="1" dirty="0">
                <a:cs typeface="Arial" charset="0"/>
              </a:rPr>
              <a:t>отчёта об исполнении</a:t>
            </a:r>
          </a:p>
          <a:p>
            <a:pPr algn="ctr"/>
            <a:r>
              <a:rPr lang="ru-RU" altLang="ru-RU" b="1" dirty="0">
                <a:cs typeface="Arial" charset="0"/>
              </a:rPr>
              <a:t> бюджета </a:t>
            </a:r>
          </a:p>
          <a:p>
            <a:pPr algn="ctr"/>
            <a:r>
              <a:rPr lang="ru-RU" altLang="ru-RU" b="1" dirty="0">
                <a:cs typeface="Arial" charset="0"/>
              </a:rPr>
              <a:t>предыдущего года</a:t>
            </a:r>
          </a:p>
        </p:txBody>
      </p:sp>
      <p:sp>
        <p:nvSpPr>
          <p:cNvPr id="19459" name="Oval 30"/>
          <p:cNvSpPr>
            <a:spLocks noChangeArrowheads="1"/>
          </p:cNvSpPr>
          <p:nvPr/>
        </p:nvSpPr>
        <p:spPr bwMode="auto">
          <a:xfrm>
            <a:off x="757238" y="4102100"/>
            <a:ext cx="2665412" cy="1511300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>
                <a:cs typeface="Arial" charset="0"/>
              </a:rPr>
              <a:t>Формирование</a:t>
            </a:r>
          </a:p>
          <a:p>
            <a:pPr algn="ctr"/>
            <a:r>
              <a:rPr lang="ru-RU" altLang="ru-RU" b="1" dirty="0">
                <a:cs typeface="Arial" charset="0"/>
              </a:rPr>
              <a:t>отчёта об исполнении</a:t>
            </a:r>
          </a:p>
          <a:p>
            <a:pPr algn="ctr"/>
            <a:r>
              <a:rPr lang="ru-RU" altLang="ru-RU" b="1" dirty="0">
                <a:cs typeface="Arial" charset="0"/>
              </a:rPr>
              <a:t>бюджета </a:t>
            </a:r>
          </a:p>
          <a:p>
            <a:pPr algn="ctr"/>
            <a:r>
              <a:rPr lang="ru-RU" altLang="ru-RU" b="1" dirty="0">
                <a:cs typeface="Arial" charset="0"/>
              </a:rPr>
              <a:t>предыдущего года</a:t>
            </a:r>
          </a:p>
        </p:txBody>
      </p:sp>
      <p:sp>
        <p:nvSpPr>
          <p:cNvPr id="19460" name="Oval 31"/>
          <p:cNvSpPr>
            <a:spLocks noChangeArrowheads="1"/>
          </p:cNvSpPr>
          <p:nvPr/>
        </p:nvSpPr>
        <p:spPr bwMode="auto">
          <a:xfrm>
            <a:off x="3586163" y="5222875"/>
            <a:ext cx="2952750" cy="1295400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>
                <a:cs typeface="Arial" charset="0"/>
              </a:rPr>
              <a:t>Исполнение </a:t>
            </a:r>
          </a:p>
          <a:p>
            <a:pPr algn="ctr"/>
            <a:r>
              <a:rPr lang="ru-RU" altLang="ru-RU" b="1" dirty="0">
                <a:cs typeface="Arial" charset="0"/>
              </a:rPr>
              <a:t>бюджета </a:t>
            </a:r>
          </a:p>
          <a:p>
            <a:pPr algn="ctr"/>
            <a:r>
              <a:rPr lang="ru-RU" altLang="ru-RU" b="1" dirty="0">
                <a:cs typeface="Arial" charset="0"/>
              </a:rPr>
              <a:t>в текущем году</a:t>
            </a:r>
          </a:p>
        </p:txBody>
      </p:sp>
      <p:sp>
        <p:nvSpPr>
          <p:cNvPr id="19461" name="Oval 32"/>
          <p:cNvSpPr>
            <a:spLocks noChangeArrowheads="1"/>
          </p:cNvSpPr>
          <p:nvPr/>
        </p:nvSpPr>
        <p:spPr bwMode="auto">
          <a:xfrm>
            <a:off x="6300788" y="4005263"/>
            <a:ext cx="2520950" cy="1439862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>
                <a:cs typeface="Arial" charset="0"/>
              </a:rPr>
              <a:t>Утверждение </a:t>
            </a:r>
          </a:p>
          <a:p>
            <a:pPr algn="ctr"/>
            <a:r>
              <a:rPr lang="ru-RU" altLang="ru-RU" b="1" dirty="0">
                <a:cs typeface="Arial" charset="0"/>
              </a:rPr>
              <a:t>бюджета</a:t>
            </a:r>
          </a:p>
          <a:p>
            <a:pPr algn="ctr"/>
            <a:r>
              <a:rPr lang="ru-RU" altLang="ru-RU" b="1" dirty="0">
                <a:cs typeface="Arial" charset="0"/>
              </a:rPr>
              <a:t>очередного года</a:t>
            </a:r>
          </a:p>
        </p:txBody>
      </p:sp>
      <p:sp>
        <p:nvSpPr>
          <p:cNvPr id="19462" name="Oval 33"/>
          <p:cNvSpPr>
            <a:spLocks noChangeArrowheads="1"/>
          </p:cNvSpPr>
          <p:nvPr/>
        </p:nvSpPr>
        <p:spPr bwMode="auto">
          <a:xfrm>
            <a:off x="6286500" y="1897063"/>
            <a:ext cx="2447925" cy="1439862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>
                <a:cs typeface="Arial" charset="0"/>
              </a:rPr>
              <a:t>Рассмотрение</a:t>
            </a:r>
          </a:p>
          <a:p>
            <a:pPr algn="ctr"/>
            <a:r>
              <a:rPr lang="ru-RU" altLang="ru-RU" b="1" dirty="0">
                <a:cs typeface="Arial" charset="0"/>
              </a:rPr>
              <a:t>проекта бюджета</a:t>
            </a:r>
          </a:p>
          <a:p>
            <a:pPr algn="ctr"/>
            <a:r>
              <a:rPr lang="ru-RU" altLang="ru-RU" b="1" dirty="0">
                <a:cs typeface="Arial" charset="0"/>
              </a:rPr>
              <a:t>очередного года</a:t>
            </a:r>
          </a:p>
        </p:txBody>
      </p:sp>
      <p:sp>
        <p:nvSpPr>
          <p:cNvPr id="19463" name="Oval 34"/>
          <p:cNvSpPr>
            <a:spLocks noChangeArrowheads="1"/>
          </p:cNvSpPr>
          <p:nvPr/>
        </p:nvSpPr>
        <p:spPr bwMode="auto">
          <a:xfrm>
            <a:off x="3448050" y="548680"/>
            <a:ext cx="2736850" cy="1449983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>
                <a:cs typeface="Arial" charset="0"/>
              </a:rPr>
              <a:t>Составление </a:t>
            </a:r>
          </a:p>
          <a:p>
            <a:pPr algn="ctr"/>
            <a:r>
              <a:rPr lang="ru-RU" altLang="ru-RU" b="1" dirty="0">
                <a:cs typeface="Arial" charset="0"/>
              </a:rPr>
              <a:t>проекта бюджета</a:t>
            </a:r>
          </a:p>
          <a:p>
            <a:pPr algn="ctr"/>
            <a:r>
              <a:rPr lang="ru-RU" altLang="ru-RU" b="1" dirty="0">
                <a:cs typeface="Arial" charset="0"/>
              </a:rPr>
              <a:t> очередного года</a:t>
            </a:r>
          </a:p>
        </p:txBody>
      </p:sp>
      <p:sp>
        <p:nvSpPr>
          <p:cNvPr id="19464" name="Line 35"/>
          <p:cNvSpPr>
            <a:spLocks noChangeShapeType="1"/>
          </p:cNvSpPr>
          <p:nvPr/>
        </p:nvSpPr>
        <p:spPr bwMode="auto">
          <a:xfrm>
            <a:off x="3049588" y="2906168"/>
            <a:ext cx="649288" cy="531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Line 36"/>
          <p:cNvSpPr>
            <a:spLocks noChangeShapeType="1"/>
          </p:cNvSpPr>
          <p:nvPr/>
        </p:nvSpPr>
        <p:spPr bwMode="auto">
          <a:xfrm flipH="1">
            <a:off x="4787900" y="1998663"/>
            <a:ext cx="124" cy="1069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Line 37"/>
          <p:cNvSpPr>
            <a:spLocks noChangeShapeType="1"/>
          </p:cNvSpPr>
          <p:nvPr/>
        </p:nvSpPr>
        <p:spPr bwMode="auto">
          <a:xfrm flipV="1">
            <a:off x="5989638" y="3022600"/>
            <a:ext cx="454025" cy="40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Line 38"/>
          <p:cNvSpPr>
            <a:spLocks noChangeShapeType="1"/>
          </p:cNvSpPr>
          <p:nvPr/>
        </p:nvSpPr>
        <p:spPr bwMode="auto">
          <a:xfrm flipH="1">
            <a:off x="3311525" y="4076700"/>
            <a:ext cx="396875" cy="422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8" name="Line 39"/>
          <p:cNvSpPr>
            <a:spLocks noChangeShapeType="1"/>
          </p:cNvSpPr>
          <p:nvPr/>
        </p:nvSpPr>
        <p:spPr bwMode="auto">
          <a:xfrm>
            <a:off x="4859338" y="4581525"/>
            <a:ext cx="0" cy="641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40"/>
          <p:cNvSpPr>
            <a:spLocks noChangeShapeType="1"/>
          </p:cNvSpPr>
          <p:nvPr/>
        </p:nvSpPr>
        <p:spPr bwMode="auto">
          <a:xfrm>
            <a:off x="6011863" y="4149725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0" name="AutoShape 49"/>
          <p:cNvSpPr>
            <a:spLocks noChangeArrowheads="1"/>
          </p:cNvSpPr>
          <p:nvPr/>
        </p:nvSpPr>
        <p:spPr bwMode="auto">
          <a:xfrm>
            <a:off x="8588375" y="3106738"/>
            <a:ext cx="360363" cy="1152525"/>
          </a:xfrm>
          <a:prstGeom prst="curvedLeftArrow">
            <a:avLst>
              <a:gd name="adj1" fmla="val 61314"/>
              <a:gd name="adj2" fmla="val 125279"/>
              <a:gd name="adj3" fmla="val 33333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9471" name="AutoShape 52"/>
          <p:cNvSpPr>
            <a:spLocks noChangeArrowheads="1"/>
          </p:cNvSpPr>
          <p:nvPr/>
        </p:nvSpPr>
        <p:spPr bwMode="auto">
          <a:xfrm rot="-600000">
            <a:off x="2667000" y="1393825"/>
            <a:ext cx="719138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9472" name="AutoShape 53"/>
          <p:cNvSpPr>
            <a:spLocks noChangeArrowheads="1"/>
          </p:cNvSpPr>
          <p:nvPr/>
        </p:nvSpPr>
        <p:spPr bwMode="auto">
          <a:xfrm rot="1200000">
            <a:off x="6338888" y="1411288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9473" name="AutoShape 55"/>
          <p:cNvSpPr>
            <a:spLocks noChangeArrowheads="1"/>
          </p:cNvSpPr>
          <p:nvPr/>
        </p:nvSpPr>
        <p:spPr bwMode="auto">
          <a:xfrm rot="9600000">
            <a:off x="6516688" y="5445125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9474" name="AutoShape 56"/>
          <p:cNvSpPr>
            <a:spLocks noChangeArrowheads="1"/>
          </p:cNvSpPr>
          <p:nvPr/>
        </p:nvSpPr>
        <p:spPr bwMode="auto">
          <a:xfrm rot="-9600000">
            <a:off x="2843213" y="5445125"/>
            <a:ext cx="719137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19475" name="AutoShape 58"/>
          <p:cNvSpPr>
            <a:spLocks noChangeArrowheads="1"/>
          </p:cNvSpPr>
          <p:nvPr/>
        </p:nvSpPr>
        <p:spPr bwMode="auto">
          <a:xfrm rot="-5400000">
            <a:off x="229394" y="3477419"/>
            <a:ext cx="1152525" cy="360363"/>
          </a:xfrm>
          <a:prstGeom prst="curvedDownArrow">
            <a:avLst>
              <a:gd name="adj1" fmla="val 63965"/>
              <a:gd name="adj2" fmla="val 127929"/>
              <a:gd name="adj3" fmla="val 33333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Гражданин и его участие в бюджетном процессе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196752"/>
            <a:ext cx="648072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является налогоплательщиком (часть налогов, которые он оплачивает, поступает в бюджет района)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140968"/>
            <a:ext cx="2448272" cy="15841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публичных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слушаниях по проекту бюджета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04248" y="3140968"/>
            <a:ext cx="2088232" cy="15685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публичных слушаниях по исполнению бюджета</a:t>
            </a:r>
          </a:p>
        </p:txBody>
      </p:sp>
      <p:sp>
        <p:nvSpPr>
          <p:cNvPr id="6" name="Овал 5"/>
          <p:cNvSpPr/>
          <p:nvPr/>
        </p:nvSpPr>
        <p:spPr>
          <a:xfrm>
            <a:off x="3685935" y="2826644"/>
            <a:ext cx="201622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БЮДЖЕТ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5338763"/>
            <a:ext cx="5040560" cy="13809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как получатель социальных гарантий и муниципальных услуг в учреждениях образования и культуры, физической культуры и спорта, ЖКХ и других учреждениях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436378" y="1995928"/>
            <a:ext cx="484632" cy="805497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497674" y="4508047"/>
            <a:ext cx="484632" cy="805497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725630" y="3654736"/>
            <a:ext cx="864096" cy="484632"/>
          </a:xfrm>
          <a:prstGeom prst="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5868144" y="3690740"/>
            <a:ext cx="864096" cy="48463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268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7728</TotalTime>
  <Words>2494</Words>
  <Application>Microsoft Office PowerPoint</Application>
  <PresentationFormat>Экран (4:3)</PresentationFormat>
  <Paragraphs>633</Paragraphs>
  <Slides>34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Constantia</vt:lpstr>
      <vt:lpstr>Times New Roman</vt:lpstr>
      <vt:lpstr>Тема Office</vt:lpstr>
      <vt:lpstr>Презентация PowerPoint</vt:lpstr>
      <vt:lpstr>Презентация PowerPoint</vt:lpstr>
      <vt:lpstr>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Доходные источники бюджета муниципального района «Островский район» на 2025 год</vt:lpstr>
      <vt:lpstr>Доходные источники бюджета муниципального района «Островский район» на 2025 год</vt:lpstr>
      <vt:lpstr>Доходные источники бюджета муниципального района «Островский район» на 2025год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Подпрограммы муниципальных программ бюджета Островского района в 2025году</vt:lpstr>
      <vt:lpstr>Подпрограммы муниципальных программ бюджета Островского района в 2025году</vt:lpstr>
      <vt:lpstr>Подпрограммы муниципальных программ бюджета Островского района в 2025году</vt:lpstr>
      <vt:lpstr>Подпрограммы муниципальных программ бюджета Островского района в 2025году</vt:lpstr>
      <vt:lpstr>Презентация PowerPoint</vt:lpstr>
      <vt:lpstr>Направления расходов бюджета района по разделам и подразделам на 2025год</vt:lpstr>
      <vt:lpstr>Направления расходов бюджета района по разделам и подразделам на 2025год</vt:lpstr>
      <vt:lpstr>Направления расходов бюджета района по разделам и подразделам на 2025год</vt:lpstr>
      <vt:lpstr>Направления расходов бюджета района по разделам и подразделам на 2025 год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</cp:lastModifiedBy>
  <cp:revision>528</cp:revision>
  <cp:lastPrinted>2023-12-24T08:38:08Z</cp:lastPrinted>
  <dcterms:created xsi:type="dcterms:W3CDTF">2015-12-15T12:23:54Z</dcterms:created>
  <dcterms:modified xsi:type="dcterms:W3CDTF">2024-12-03T08:45:21Z</dcterms:modified>
</cp:coreProperties>
</file>